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3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Welcome to the AI-101 Sky Jeep Product Manual. This manual provides detailed specifications, flight performance, system architecture, operating procedures and maintenance requirements for the AI-101 large fixed-wing cargo UAV. Please read carefully before operation. 欢迎使用AI-101空中吉普产品说明书。本说明书详细介绍AI-101大型固定翼物流无人机的技术规格、飞行性能、系统组成、操作指南和维护保养要求。请在使用前仔细阅读。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>
                <a:solidFill>
                  <a:srgbClr val="000000"/>
                </a:solidFill>
              </a:rPr>
              <a:t>This manual contains 10 main chapters covering product overview, dimensions, technical specifications, flight performance, system architecture, ground control station, operating procedures, application scenarios, safety instructions and maintenance. 本产品说明书共分为10个主要章节，涵盖产品简介、外观与尺寸、技术规格、飞行性能、系统组成、地面控制站、操作指南、应用场景、安全须知和维护保养。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AI-101 Sky Jeep is a 600kg-class large fixed-wing cargo UAV with 170kg max payload, 700km max range, and ≤100m STOL capability. AI-101空中吉普是一款600公斤级大型固定翼物流无人机，最大商载170公斤，最大航程700公里，起降距离不超过100米。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AI-101 features high-wing conventional layout with 14.8m wingspan, 8.5m length, 2.8m height and 2.0m propeller diameter. AI-101采用上单翼常规布局，翼展14.8米，机长8.5米，机高2.8米，螺旋桨直径2.0米。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Technical specifications cover weight &amp; payload, power &amp; fuel, and system configuration. 技术规格涵盖重量与载荷、动力与燃油、系统配置三大类。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Flight envelope: VNE 201km/h, cruise 160km/h, ceiling 2000m, range 700km, endurance 4.5h, STOL ≤100m. 飞行包线：最大空速201km/h，巡航160km/h，最大高度2000m，最大航程700km，最大航时4.5h，起降距离≤100m。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System architecture includes 5 subsystems and 3 key design features. / 系统组成包含五大子系统和三大设计特点。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GCS features dual-seat, dual hot-standby compute, 800Wh backup battery, and dual GCS control mechanism. / 地面站采用双席位设计，每站双机热备，800Wh应急电池，支持一机两控。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Standard 6-phase flight procedure with pre-flight checklist and 3 emergency procedures. / 标准六阶段飞行流程，含起飞前检查清单和三项应急操作程序。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6 application scenarios: FEDEX, UPS, Jungle×2, Desert Camo×2. / 6款应用场景：FEDEX、UPS、丛林×2、沙漠迷彩×2。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Safety covers flight, ground, maintenance and emergency contact. / 安全须知涵盖飞行、地面、维护和应急联系。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5 maintenance levels: pre-flight, routine, periodic, annual, special. Plus storage and transport requirements. / 五级维护：飞行前、日常、定期、年度、特殊，含存储和运输要求。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827" r="1827"/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1481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D1326">
              <a:alpha val="5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4699000"/>
            <a:ext cx="12192000" cy="2159000"/>
          </a:xfrm>
          <a:prstGeom prst="roundRect">
            <a:avLst>
              <a:gd name="adj" fmla="val 0"/>
            </a:avLst>
          </a:prstGeom>
          <a:solidFill>
            <a:srgbClr val="0D1326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698500"/>
            <a:ext cx="381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PRODUCT MANUAL · V1.0 · </a:t>
            </a:r>
            <a:r>
              <a:rPr lang="en-US" sz="1300" b="1" i="0" u="none" strike="noStrike" dirty="0" err="1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产品说明书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762000" y="48895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AI-101 空中吉普 / Sky Jeep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5588000"/>
            <a:ext cx="889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大型固定翼物流无人机 · 产品说明书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943600"/>
            <a:ext cx="889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Large Fixed-Wing Cargo UAV · Product Manual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28647">
            <a:off x="762026" y="63436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AutoShape 10"/>
          <p:cNvSpPr/>
          <p:nvPr/>
        </p:nvSpPr>
        <p:spPr>
          <a:xfrm>
            <a:off x="761999" y="6477000"/>
            <a:ext cx="6874933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 dirty="0">
                <a:solidFill>
                  <a:srgbClr val="FFFFFF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McL</a:t>
            </a:r>
            <a:r>
              <a:rPr lang="en-US" altLang="zh-CN" sz="1100" dirty="0">
                <a:solidFill>
                  <a:srgbClr val="FFFFFF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ean</a:t>
            </a:r>
            <a:r>
              <a:rPr lang="en-US" sz="1100" b="0" i="0" u="none" strike="noStrike" dirty="0">
                <a:solidFill>
                  <a:srgbClr val="FFFFFF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(Shanghai) Intelligent Technology Co., Ltd. · </a:t>
            </a:r>
            <a:r>
              <a:rPr lang="en-US" sz="1100" b="0" i="0" u="none" strike="noStrike" dirty="0" err="1">
                <a:solidFill>
                  <a:srgbClr val="FFFFFF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麦克兰（上海）智能科技有限公司</a:t>
            </a:r>
            <a:r>
              <a:rPr lang="en-US" sz="1100" b="0" i="0" u="none" strike="noStrike" dirty="0">
                <a:solidFill>
                  <a:srgbClr val="FFFFFF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· Aug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4572000" cy="6858000"/>
          </a:xfrm>
          <a:prstGeom prst="roundRect">
            <a:avLst>
              <a:gd name="adj" fmla="val 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698500"/>
            <a:ext cx="355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>
                    <a:alpha val="5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CONTENTS · 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143000"/>
            <a:ext cx="406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Table of Contents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9107">
            <a:off x="508045" y="1898650"/>
            <a:ext cx="88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508000" y="5588000"/>
            <a:ext cx="355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>
                    <a:alpha val="4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Doc No.: EN-DRP-A101-MAN-V1.0</a:t>
            </a:r>
            <a:br>
              <a:rPr lang="en-US" sz="1000" b="0" i="0" u="none" strike="noStrike">
                <a:solidFill>
                  <a:srgbClr val="FFFFFF">
                    <a:alpha val="4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000" b="0" i="0" u="none" strike="noStrike">
                <a:solidFill>
                  <a:srgbClr val="FFFFFF">
                    <a:alpha val="4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Ref: EN-DRP-A101-141 V1.2</a:t>
            </a:r>
            <a:br>
              <a:rPr lang="en-US" sz="1000" b="0" i="0" u="none" strike="noStrike">
                <a:solidFill>
                  <a:srgbClr val="FFFFFF">
                    <a:alpha val="4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000" b="0" i="0" u="none" strike="noStrike">
                <a:solidFill>
                  <a:srgbClr val="FFFFFF">
                    <a:alpha val="4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Classification: Public / 公开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0" y="571500"/>
            <a:ext cx="635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12 Chapters · 共12章节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0" y="9144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842000" y="9525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产品简介 / Product Overview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80000" y="13589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842000" y="13970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外观与尺寸 / Dimensions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080000" y="18034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842000" y="18415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技术规格 / Technical Specifications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080000" y="22479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842000" y="22860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飞行性能 / Flight Performance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80000" y="26924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842000" y="27305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系统组成 / System Architecture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080000" y="31369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842000" y="31750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地面控制站 / Ground Control Station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080000" y="35814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5842000" y="36195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操作指南 / Operating Procedures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080000" y="40259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08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842000" y="40640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 / Application Scenarios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5080000" y="44704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09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842000" y="45085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安全须知 / Safety Instructions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080000" y="4914900"/>
            <a:ext cx="63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10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842000" y="49530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维护保养 / Maintenance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-6875">
            <a:off x="5080006" y="5581650"/>
            <a:ext cx="635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5080000" y="5715000"/>
            <a:ext cx="635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All specifications subject to change without notice. / 本说明书内容如有更新，恕不另行通知。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000" b="0" i="0" u="none" strike="noStrike">
                <a:solidFill>
                  <a:srgbClr val="536174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Please refer to the latest version. / 请以最新版本为准。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CF59B206-B9B5-ADD4-65F8-AA9FDD584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0111"/>
            <a:ext cx="4572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0555" r="30555"/>
          <a:stretch>
            <a:fillRect/>
          </a:stretch>
        </p:blipFill>
        <p:spPr>
          <a:xfrm>
            <a:off x="6858000" y="0"/>
            <a:ext cx="5334000" cy="6858000"/>
          </a:xfrm>
          <a:prstGeom prst="roundRect">
            <a:avLst>
              <a:gd name="adj" fmla="val 1904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6858000" y="0"/>
            <a:ext cx="5334000" cy="6858000"/>
          </a:xfrm>
          <a:prstGeom prst="roundRect">
            <a:avLst>
              <a:gd name="adj" fmla="val 0"/>
            </a:avLst>
          </a:prstGeom>
          <a:solidFill>
            <a:srgbClr val="0D1326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000" y="37465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 dirty="0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508000" y="698500"/>
            <a:ext cx="6096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产品简介 / Product Overview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7473">
            <a:off x="508007" y="1263650"/>
            <a:ext cx="584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08000" y="1460500"/>
            <a:ext cx="6096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AI-101 “Sky Jeep” is a 1</a:t>
            </a:r>
            <a:r>
              <a:rPr lang="en-US" sz="1100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,</a:t>
            </a:r>
            <a:r>
              <a:rPr lang="en-US" sz="11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000kg-class large fixed-wing cargo UAV developed by McLane (Shanghai) Intelligent Technology. It features high-wing conventional layout, OP-200T aero piston engine, STOL capability, large payload and long range.</a:t>
            </a:r>
            <a:endParaRPr lang="en-US" sz="1100" dirty="0"/>
          </a:p>
          <a:p>
            <a:pPr marL="0" indent="0" algn="l">
              <a:lnSpc>
                <a:spcPct val="125000"/>
              </a:lnSpc>
            </a:pPr>
            <a:r>
              <a:rPr lang="en-US" sz="11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AI-101“空中吉普”是麦克兰（上海）智能科技自主研发的1,000kg级大型固定翼物流无人机，上单翼常规布局，</a:t>
            </a:r>
            <a:r>
              <a:rPr lang="zh-CN" altLang="en-US" sz="11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“东方明珠”</a:t>
            </a:r>
            <a:r>
              <a:rPr lang="en-US" sz="11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OP-200T航空活塞发动机，超短距起降、大商载、长航程。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8000" y="2692400"/>
            <a:ext cx="2921000" cy="889000"/>
          </a:xfrm>
          <a:prstGeom prst="roundRect">
            <a:avLst>
              <a:gd name="adj" fmla="val 11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70249" y="2832012"/>
            <a:ext cx="292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 dirty="0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1000kg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470249" y="3175175"/>
            <a:ext cx="292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MTOW 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最大起飞重量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3645249" y="2692400"/>
            <a:ext cx="2921000" cy="889000"/>
          </a:xfrm>
          <a:prstGeom prst="roundRect">
            <a:avLst>
              <a:gd name="adj" fmla="val 11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712361" y="2844975"/>
            <a:ext cx="292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 dirty="0">
                <a:solidFill>
                  <a:srgbClr val="4C7A5A"/>
                </a:solidFill>
                <a:latin typeface="Noto Sans SC"/>
                <a:ea typeface="Noto Sans SC"/>
                <a:cs typeface="Noto Sans SC"/>
                <a:sym typeface="Noto Sans SC"/>
              </a:rPr>
              <a:t>500kg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3645249" y="3193234"/>
            <a:ext cx="292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Max Payload 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最大商载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508000" y="3746500"/>
            <a:ext cx="2921000" cy="889000"/>
          </a:xfrm>
          <a:prstGeom prst="roundRect">
            <a:avLst>
              <a:gd name="adj" fmla="val 11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08000" y="3937000"/>
            <a:ext cx="292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dirty="0">
                <a:solidFill>
                  <a:srgbClr val="F59E0B"/>
                </a:solidFill>
                <a:latin typeface="Noto Sans SC"/>
                <a:ea typeface="Noto Sans SC"/>
                <a:cs typeface="Noto Sans SC"/>
                <a:sym typeface="Noto Sans SC"/>
              </a:rPr>
              <a:t>8</a:t>
            </a:r>
            <a:r>
              <a:rPr lang="en-US" sz="2200" b="1" i="0" u="none" strike="noStrike" dirty="0">
                <a:solidFill>
                  <a:srgbClr val="F59E0B"/>
                </a:solidFill>
                <a:latin typeface="Noto Sans SC"/>
                <a:ea typeface="Noto Sans SC"/>
                <a:cs typeface="Noto Sans SC"/>
                <a:sym typeface="Noto Sans SC"/>
              </a:rPr>
              <a:t>00km</a:t>
            </a:r>
            <a:endParaRPr lang="en-US" sz="1100" dirty="0"/>
          </a:p>
        </p:txBody>
      </p:sp>
      <p:sp>
        <p:nvSpPr>
          <p:cNvPr id="16" name="AutoShape 16"/>
          <p:cNvSpPr/>
          <p:nvPr/>
        </p:nvSpPr>
        <p:spPr>
          <a:xfrm>
            <a:off x="508000" y="4254500"/>
            <a:ext cx="292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Max Range 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最大航程</a:t>
            </a:r>
            <a:endParaRPr lang="en-US" sz="1100" dirty="0"/>
          </a:p>
        </p:txBody>
      </p:sp>
      <p:sp>
        <p:nvSpPr>
          <p:cNvPr id="17" name="AutoShape 17"/>
          <p:cNvSpPr/>
          <p:nvPr/>
        </p:nvSpPr>
        <p:spPr>
          <a:xfrm>
            <a:off x="3653639" y="3759200"/>
            <a:ext cx="2921000" cy="889000"/>
          </a:xfrm>
          <a:prstGeom prst="roundRect">
            <a:avLst>
              <a:gd name="adj" fmla="val 11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3653639" y="3937000"/>
            <a:ext cx="292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≤100m</a:t>
            </a:r>
            <a:endParaRPr lang="en-US" sz="1100" dirty="0"/>
          </a:p>
        </p:txBody>
      </p:sp>
      <p:sp>
        <p:nvSpPr>
          <p:cNvPr id="19" name="AutoShape 19"/>
          <p:cNvSpPr/>
          <p:nvPr/>
        </p:nvSpPr>
        <p:spPr>
          <a:xfrm>
            <a:off x="3653639" y="4318000"/>
            <a:ext cx="292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STOL Distance 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起降距离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508000" y="4762500"/>
            <a:ext cx="609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核心特性 / Key Features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508000" y="5105400"/>
            <a:ext cx="609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STOL: Full-span flaperon, dirt/grass runway capable / 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超短距起降：全展长襟副翼，土路草地即可起降</a:t>
            </a:r>
            <a:endParaRPr lang="en-US" sz="1100" dirty="0"/>
          </a:p>
          <a:p>
            <a:pPr>
              <a:lnSpc>
                <a:spcPct val="125000"/>
              </a:lnSpc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High Reliability: </a:t>
            </a:r>
            <a:r>
              <a:rPr lang="en-US" sz="1000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Triple </a:t>
            </a:r>
            <a:r>
              <a:rPr lang="en-US" sz="1000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FMC,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Triple</a:t>
            </a: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 IMU, dual redundant servo, 4-layer defense / 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高可靠性</a:t>
            </a: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r>
              <a:rPr lang="zh-CN" alt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三冗余飞控、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三冗余IMU、双余度舵机、四级纵深防御</a:t>
            </a:r>
            <a:endParaRPr lang="en-US" sz="1000" b="0" i="0" u="none" strike="noStrike" dirty="0">
              <a:solidFill>
                <a:srgbClr val="53617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Modular Cargo: ≥0.8m³, quick-swap payloads / 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模块化货舱</a:t>
            </a: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：≥0.8m³，支持快速换装多任务载荷</a:t>
            </a:r>
          </a:p>
          <a:p>
            <a:pPr marL="0" indent="0" algn="l">
              <a:lnSpc>
                <a:spcPct val="125000"/>
              </a:lnSpc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Airworthiness: CCAR-92 compliant, DAS certified / 适航认证：按CCAR-92运行，设计保证系统符合局方要求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 dirty="0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 dirty="0"/>
          </a:p>
        </p:txBody>
      </p:sp>
      <p:sp>
        <p:nvSpPr>
          <p:cNvPr id="3" name="AutoShape 3"/>
          <p:cNvSpPr/>
          <p:nvPr/>
        </p:nvSpPr>
        <p:spPr>
          <a:xfrm>
            <a:off x="508000" y="660400"/>
            <a:ext cx="635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外观与尺寸 / Dimensions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3906">
            <a:off x="508004" y="12001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5283" b="5283"/>
          <a:stretch>
            <a:fillRect/>
          </a:stretch>
        </p:blipFill>
        <p:spPr>
          <a:xfrm>
            <a:off x="508000" y="1397000"/>
            <a:ext cx="6096000" cy="3302000"/>
          </a:xfrm>
          <a:prstGeom prst="roundRect">
            <a:avLst>
              <a:gd name="adj" fmla="val 307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508000" y="4737100"/>
            <a:ext cx="609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Three-view Drawing / 三视图（Front / Side / Top）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11151" b="11151"/>
          <a:stretch>
            <a:fillRect/>
          </a:stretch>
        </p:blipFill>
        <p:spPr>
          <a:xfrm>
            <a:off x="7112000" y="1397000"/>
            <a:ext cx="4318000" cy="20320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7112000" y="3467100"/>
            <a:ext cx="431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Military Gray Livery / 军用深灰色涂装渲染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0" y="3873500"/>
            <a:ext cx="2032000" cy="889000"/>
          </a:xfrm>
          <a:prstGeom prst="roundRect">
            <a:avLst>
              <a:gd name="adj" fmla="val 11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112000" y="39751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9.1m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7112000" y="43307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Wingspan 翼展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398000" y="3873500"/>
            <a:ext cx="2032000" cy="889000"/>
          </a:xfrm>
          <a:prstGeom prst="roundRect">
            <a:avLst>
              <a:gd name="adj" fmla="val 11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9398000" y="39751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4C7A5A"/>
                </a:solidFill>
                <a:latin typeface="Noto Sans SC"/>
                <a:ea typeface="Noto Sans SC"/>
                <a:cs typeface="Noto Sans SC"/>
                <a:sym typeface="Noto Sans SC"/>
              </a:rPr>
              <a:t>6.7m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9398000" y="43307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Length 机长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12000" y="4953000"/>
            <a:ext cx="2032000" cy="889000"/>
          </a:xfrm>
          <a:prstGeom prst="roundRect">
            <a:avLst>
              <a:gd name="adj" fmla="val 11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7112000" y="50546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F59E0B"/>
                </a:solidFill>
                <a:latin typeface="Noto Sans SC"/>
                <a:ea typeface="Noto Sans SC"/>
                <a:cs typeface="Noto Sans SC"/>
                <a:sym typeface="Noto Sans SC"/>
              </a:rPr>
              <a:t>2.7m</a:t>
            </a:r>
            <a:endParaRPr lang="en-US" sz="1100" dirty="0"/>
          </a:p>
        </p:txBody>
      </p:sp>
      <p:sp>
        <p:nvSpPr>
          <p:cNvPr id="17" name="AutoShape 17"/>
          <p:cNvSpPr/>
          <p:nvPr/>
        </p:nvSpPr>
        <p:spPr>
          <a:xfrm>
            <a:off x="7112000" y="54102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Height 机高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398000" y="4953000"/>
            <a:ext cx="2032000" cy="889000"/>
          </a:xfrm>
          <a:prstGeom prst="roundRect">
            <a:avLst>
              <a:gd name="adj" fmla="val 11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9398000" y="50546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1.8m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9398000" y="54102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Propeller Dia. 螺旋桨直径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508000" y="6032500"/>
            <a:ext cx="609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High-wing conventional layout, high aspect ratio wing for optimal lift-to-drag ratio. Full-span flaperons enable STOL. Tricycle landing gear adapts to rough runways. / 上单翼常规布局，大展弦比机翼，全展长襟副翼实现超短距起降，前三点起落架适应简易跑道。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39583" b="39583"/>
          <a:stretch>
            <a:fillRect/>
          </a:stretch>
        </p:blipFill>
        <p:spPr>
          <a:xfrm>
            <a:off x="0" y="0"/>
            <a:ext cx="12192000" cy="1270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1270000"/>
          </a:xfrm>
          <a:prstGeom prst="roundRect">
            <a:avLst>
              <a:gd name="adj" fmla="val 0"/>
            </a:avLst>
          </a:prstGeom>
          <a:solidFill>
            <a:srgbClr val="0D1326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508000" y="508000"/>
            <a:ext cx="762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技术规格 / Technical Specifications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1460500"/>
            <a:ext cx="3683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 dirty="0" err="1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重量与载荷</a:t>
            </a:r>
            <a:r>
              <a:rPr lang="en-US" sz="13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/ Weight &amp; Payload</a:t>
            </a:r>
            <a:endParaRPr lang="en-US" sz="1100" dirty="0"/>
          </a:p>
        </p:txBody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036653"/>
              </p:ext>
            </p:extLst>
          </p:nvPr>
        </p:nvGraphicFramePr>
        <p:xfrm>
          <a:off x="508000" y="2095500"/>
          <a:ext cx="3683000" cy="16154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MTOW 最大起飞重量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1000 kg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Max Payload 最大商载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500 kg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Fuel Capacity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燃油量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110 L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Cargo Volume 货舱容积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≥1.0 m³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4445000" y="1465510"/>
            <a:ext cx="3683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 dirty="0" err="1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动力与燃油</a:t>
            </a:r>
            <a:r>
              <a:rPr lang="en-US" sz="13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/ Power &amp; Fuel</a:t>
            </a:r>
            <a:endParaRPr lang="en-US" sz="1100" dirty="0"/>
          </a:p>
        </p:txBody>
      </p: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326582"/>
              </p:ext>
            </p:extLst>
          </p:nvPr>
        </p:nvGraphicFramePr>
        <p:xfrm>
          <a:off x="4381500" y="1778000"/>
          <a:ext cx="3683000" cy="1905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Engine 发动机型号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OP-200T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Type 类型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Turbo Piston </a:t>
                      </a:r>
                      <a:r>
                        <a:rPr lang="en-US" sz="900" b="1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涡轮增压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Max Power 最大功率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200 HP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Propeller 螺旋桨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XF31C-69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Fuel Type 燃油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95# Gasoline 95号汽油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Cruise Fuel Burn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巡航油耗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~28 L/h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>
            <a:off x="8255000" y="1460500"/>
            <a:ext cx="342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系统配置 / System Config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760874"/>
              </p:ext>
            </p:extLst>
          </p:nvPr>
        </p:nvGraphicFramePr>
        <p:xfrm>
          <a:off x="8255000" y="1778000"/>
          <a:ext cx="3144838" cy="20599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93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FCC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飞控计算机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Triple Redundancy </a:t>
                      </a:r>
                      <a:r>
                        <a:rPr lang="zh-CN" alt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三冗余</a:t>
                      </a: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FCC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dirty="0"/>
                        <a:t>IMU</a:t>
                      </a:r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Triple </a:t>
                      </a:r>
                      <a:r>
                        <a:rPr lang="en-US" sz="900" b="1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三冗余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Servo Redundancy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舵机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Dual </a:t>
                      </a:r>
                      <a:r>
                        <a:rPr lang="en-US" sz="900" b="1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双余度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C2 Link 测控链路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Heterogeneous Dual </a:t>
                      </a:r>
                      <a:r>
                        <a:rPr lang="en-US" sz="900" b="1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异构双链路</a:t>
                      </a:r>
                      <a:endParaRPr lang="en-US" sz="1100" dirty="0"/>
                    </a:p>
                  </a:txBody>
                  <a:tcPr marL="101600" marR="101600" marT="31750" marB="317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Navigation 导航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GNSS+INS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Power System 电源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Dual Channel </a:t>
                      </a:r>
                      <a:r>
                        <a:rPr lang="en-US" sz="900" b="1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双通道</a:t>
                      </a:r>
                      <a:endParaRPr lang="en-US" sz="1100" dirty="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AutoShape 12"/>
          <p:cNvSpPr/>
          <p:nvPr/>
        </p:nvSpPr>
        <p:spPr>
          <a:xfrm>
            <a:off x="508000" y="3937000"/>
            <a:ext cx="11176000" cy="2667000"/>
          </a:xfrm>
          <a:prstGeom prst="roundRect">
            <a:avLst>
              <a:gd name="adj" fmla="val 3809"/>
            </a:avLst>
          </a:prstGeom>
          <a:solidFill>
            <a:srgbClr val="2563E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98500" y="4089400"/>
            <a:ext cx="1079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设计标准与认证 / Design Standards &amp; Certification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98500" y="4445000"/>
            <a:ext cx="10795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Operations: CCAR-92 (Civil UAV Operational Safety Regulations) / 运行规范：CCAR-92部《民用无人驾驶航空器运行安全管理规则》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Design Assurance: Compliant with authority DAS requirements, full requirements traceability &amp; verification / 设计保证：符合局方设计保证系统要求，完整需求追溯与验证体系</a:t>
            </a:r>
          </a:p>
          <a:p>
            <a:pPr marL="0" indent="0" algn="l">
              <a:lnSpc>
                <a:spcPct val="133333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Airworthiness Basis: ASTM F2339 (Light Sport Aircraft), critical systems meet DO-178C/DO-254 / 适航基础：参考ASTM F2339轻型运动航空器标准，关键系统满足DO-178C/DO-254</a:t>
            </a:r>
          </a:p>
          <a:p>
            <a:pPr marL="0" indent="0" algn="l">
              <a:lnSpc>
                <a:spcPct val="133333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Data Source: All parameters per EN-DRP-A101-141 V1.2 Design Characteristics Report / 数据来源：所有参数依据EN-DRP-A101-141 V1.2《设计特征报告》</a:t>
            </a:r>
          </a:p>
        </p:txBody>
      </p:sp>
      <p:sp>
        <p:nvSpPr>
          <p:cNvPr id="4" name="AutoShape 4"/>
          <p:cNvSpPr/>
          <p:nvPr/>
        </p:nvSpPr>
        <p:spPr>
          <a:xfrm>
            <a:off x="508000" y="228600"/>
            <a:ext cx="76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 dirty="0">
                <a:solidFill>
                  <a:srgbClr val="00B0F0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1481" r="31481"/>
          <a:stretch>
            <a:fillRect/>
          </a:stretch>
        </p:blipFill>
        <p:spPr>
          <a:xfrm>
            <a:off x="7112000" y="0"/>
            <a:ext cx="5080000" cy="6858000"/>
          </a:xfrm>
          <a:prstGeom prst="roundRect">
            <a:avLst>
              <a:gd name="adj" fmla="val 2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112000" y="0"/>
            <a:ext cx="5080000" cy="6858000"/>
          </a:xfrm>
          <a:prstGeom prst="roundRect">
            <a:avLst>
              <a:gd name="adj" fmla="val 0"/>
            </a:avLst>
          </a:prstGeom>
          <a:solidFill>
            <a:srgbClr val="0D1326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000" y="3810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660400"/>
            <a:ext cx="635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飞行性能 / Flight Performance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7161">
            <a:off x="508007" y="1200150"/>
            <a:ext cx="609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08000" y="1397000"/>
            <a:ext cx="1968500" cy="825500"/>
          </a:xfrm>
          <a:prstGeom prst="roundRect">
            <a:avLst>
              <a:gd name="adj" fmla="val 1230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08000" y="14859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240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508000" y="18161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VNE km/h 最大空速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2667000" y="1397000"/>
            <a:ext cx="1968500" cy="825500"/>
          </a:xfrm>
          <a:prstGeom prst="roundRect">
            <a:avLst>
              <a:gd name="adj" fmla="val 1230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2667000" y="14859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4C7A5A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r>
              <a:rPr lang="en-US" sz="2000" b="1" dirty="0">
                <a:solidFill>
                  <a:srgbClr val="4C7A5A"/>
                </a:solidFill>
                <a:latin typeface="Noto Sans SC"/>
                <a:ea typeface="Noto Sans SC"/>
                <a:cs typeface="Noto Sans SC"/>
                <a:sym typeface="Noto Sans SC"/>
              </a:rPr>
              <a:t>90</a:t>
            </a:r>
            <a:endParaRPr lang="en-US" sz="1100" dirty="0"/>
          </a:p>
        </p:txBody>
      </p:sp>
      <p:sp>
        <p:nvSpPr>
          <p:cNvPr id="12" name="AutoShape 12"/>
          <p:cNvSpPr/>
          <p:nvPr/>
        </p:nvSpPr>
        <p:spPr>
          <a:xfrm>
            <a:off x="2667000" y="18161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Cruise km/h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巡航速度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4826000" y="1397000"/>
            <a:ext cx="1968500" cy="825500"/>
          </a:xfrm>
          <a:prstGeom prst="roundRect">
            <a:avLst>
              <a:gd name="adj" fmla="val 1230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826000" y="14859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F59E0B"/>
                </a:solidFill>
                <a:latin typeface="Noto Sans SC"/>
                <a:ea typeface="Noto Sans SC"/>
                <a:cs typeface="Noto Sans SC"/>
                <a:sym typeface="Noto Sans SC"/>
              </a:rPr>
              <a:t>6600+</a:t>
            </a:r>
            <a:endParaRPr lang="en-US" sz="1100" dirty="0"/>
          </a:p>
        </p:txBody>
      </p:sp>
      <p:sp>
        <p:nvSpPr>
          <p:cNvPr id="15" name="AutoShape 15"/>
          <p:cNvSpPr/>
          <p:nvPr/>
        </p:nvSpPr>
        <p:spPr>
          <a:xfrm>
            <a:off x="4826000" y="18161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Ceiling m 最大高度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8000" y="2413000"/>
            <a:ext cx="1968500" cy="825500"/>
          </a:xfrm>
          <a:prstGeom prst="roundRect">
            <a:avLst>
              <a:gd name="adj" fmla="val 1230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508000" y="25019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800</a:t>
            </a:r>
            <a:endParaRPr lang="en-US" sz="1100" dirty="0"/>
          </a:p>
        </p:txBody>
      </p:sp>
      <p:sp>
        <p:nvSpPr>
          <p:cNvPr id="18" name="AutoShape 18"/>
          <p:cNvSpPr/>
          <p:nvPr/>
        </p:nvSpPr>
        <p:spPr>
          <a:xfrm>
            <a:off x="508000" y="28321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Range km 最大航程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2667000" y="2413000"/>
            <a:ext cx="1968500" cy="825500"/>
          </a:xfrm>
          <a:prstGeom prst="roundRect">
            <a:avLst>
              <a:gd name="adj" fmla="val 1230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2667000" y="25019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dirty="0">
                <a:solidFill>
                  <a:srgbClr val="0D1326"/>
                </a:solidFill>
                <a:latin typeface="Noto Sans SC"/>
                <a:ea typeface="Noto Sans SC"/>
                <a:sym typeface="Noto Sans SC"/>
              </a:rPr>
              <a:t>5</a:t>
            </a:r>
            <a:endParaRPr lang="en-US" sz="1100" dirty="0"/>
          </a:p>
        </p:txBody>
      </p:sp>
      <p:sp>
        <p:nvSpPr>
          <p:cNvPr id="21" name="AutoShape 21"/>
          <p:cNvSpPr/>
          <p:nvPr/>
        </p:nvSpPr>
        <p:spPr>
          <a:xfrm>
            <a:off x="2667000" y="28321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Endurance h 最大航时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826000" y="2413000"/>
            <a:ext cx="1968500" cy="825500"/>
          </a:xfrm>
          <a:prstGeom prst="roundRect">
            <a:avLst>
              <a:gd name="adj" fmla="val 1230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4826000" y="25019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4C7A5A"/>
                </a:solidFill>
                <a:latin typeface="Noto Sans SC"/>
                <a:ea typeface="Noto Sans SC"/>
                <a:cs typeface="Noto Sans SC"/>
                <a:sym typeface="Noto Sans SC"/>
              </a:rPr>
              <a:t>≤100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826000" y="28321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STOL m 起降距离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08000" y="3492500"/>
            <a:ext cx="635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各阶段性能 / Phase Performance</a:t>
            </a:r>
            <a:endParaRPr lang="en-US" sz="1100"/>
          </a:p>
        </p:txBody>
      </p:sp>
      <p:graphicFrame>
        <p:nvGraphicFramePr>
          <p:cNvPr id="26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975959"/>
              </p:ext>
            </p:extLst>
          </p:nvPr>
        </p:nvGraphicFramePr>
        <p:xfrm>
          <a:off x="508000" y="3810000"/>
          <a:ext cx="6350000" cy="2667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30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5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Phase 阶段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Parameter 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Value 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Unit 单位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Takeoff 起飞</a:t>
                      </a:r>
                      <a:endParaRPr lang="en-US" sz="1100"/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Climb Rate 爬升率(海平面)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Cruise 巡航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Track Error 航迹跟踪误差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5-10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 RMS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Landing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着陆</a:t>
                      </a:r>
                      <a:endParaRPr lang="en-US" sz="1100" dirty="0"/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Touchdown Speed 接地速度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70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C2 测控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Max C2 Range 最大测控距离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140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Env 环境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Operating Temp 工作温度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-20~+50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℃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Speed 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Stall (flap) 失速速度(放襟翼)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km/h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40625" b="40625"/>
          <a:stretch>
            <a:fillRect/>
          </a:stretch>
        </p:blipFill>
        <p:spPr>
          <a:xfrm>
            <a:off x="0" y="0"/>
            <a:ext cx="12192000" cy="1143000"/>
          </a:xfrm>
          <a:prstGeom prst="roundRect">
            <a:avLst>
              <a:gd name="adj" fmla="val 8888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1143000"/>
          </a:xfrm>
          <a:prstGeom prst="roundRect">
            <a:avLst>
              <a:gd name="adj" fmla="val 0"/>
            </a:avLst>
          </a:prstGeom>
          <a:solidFill>
            <a:srgbClr val="0D1326">
              <a:alpha val="5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000" y="190500"/>
            <a:ext cx="76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469900"/>
            <a:ext cx="762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系统组成 / System Architecture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1333500"/>
            <a:ext cx="1117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Air platform + GCS + C2 link. Air platform includes 5 subsystems. / 空中平台+地面站+通信链路，空中平台含五大子系统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1714500"/>
            <a:ext cx="2159000" cy="17780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08000" y="1841500"/>
            <a:ext cx="215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 dirty="0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FMC </a:t>
            </a:r>
            <a:r>
              <a:rPr lang="en-US" sz="1300" b="1" i="0" u="none" strike="noStrike" dirty="0" err="1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飞行管理</a:t>
            </a:r>
            <a:r>
              <a:rPr lang="zh-CN" altLang="en-US" sz="1300" b="1" i="0" u="none" strike="noStrike" dirty="0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与飞行控制</a:t>
            </a:r>
            <a:endParaRPr lang="en-US" sz="1100" dirty="0"/>
          </a:p>
        </p:txBody>
      </p:sp>
      <p:cxnSp>
        <p:nvCxnSpPr>
          <p:cNvPr id="9" name="Connector 9"/>
          <p:cNvCxnSpPr/>
          <p:nvPr/>
        </p:nvCxnSpPr>
        <p:spPr>
          <a:xfrm rot="-24554">
            <a:off x="698523" y="2190750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541090" y="2286000"/>
            <a:ext cx="212591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Triple Redundancy FCC  </a:t>
            </a:r>
            <a:r>
              <a:rPr lang="zh-CN" alt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三冗余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飞控</a:t>
            </a:r>
            <a:endParaRPr lang="en-US" sz="1100" dirty="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Triple IMU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三冗余</a:t>
            </a:r>
            <a:endParaRPr lang="en-US" sz="900" b="0" i="0" u="none" strike="noStrike" dirty="0">
              <a:solidFill>
                <a:srgbClr val="53617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Dual Servo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双余度</a:t>
            </a:r>
            <a:endParaRPr lang="en-US" sz="900" b="0" i="0" u="none" strike="noStrike" dirty="0">
              <a:solidFill>
                <a:srgbClr val="53617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EKF Navigation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3-level Degradation</a:t>
            </a:r>
          </a:p>
        </p:txBody>
      </p:sp>
      <p:sp>
        <p:nvSpPr>
          <p:cNvPr id="11" name="AutoShape 11"/>
          <p:cNvSpPr/>
          <p:nvPr/>
        </p:nvSpPr>
        <p:spPr>
          <a:xfrm>
            <a:off x="2857500" y="1714500"/>
            <a:ext cx="2159000" cy="17780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2857500" y="1841500"/>
            <a:ext cx="215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C2 指挥控制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24554">
            <a:off x="3048023" y="2190750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2984500" y="2286000"/>
            <a:ext cx="190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2.4G/5.8G RC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915MHz Telemetry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AES-256 Encrypt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Dual GCS 一机两控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C2 Range 140km</a:t>
            </a:r>
          </a:p>
        </p:txBody>
      </p:sp>
      <p:sp>
        <p:nvSpPr>
          <p:cNvPr id="15" name="AutoShape 15"/>
          <p:cNvSpPr/>
          <p:nvPr/>
        </p:nvSpPr>
        <p:spPr>
          <a:xfrm>
            <a:off x="5207000" y="1714500"/>
            <a:ext cx="2159000" cy="17780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5207000" y="1841500"/>
            <a:ext cx="215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PES 动力能源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24554">
            <a:off x="5397523" y="2190750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5334000" y="2286000"/>
            <a:ext cx="190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OP-200T Engine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XF31C-69 Propeller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90L Fuel Tank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Dual Power 双通道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Backup Battery≥30min</a:t>
            </a:r>
          </a:p>
        </p:txBody>
      </p:sp>
      <p:sp>
        <p:nvSpPr>
          <p:cNvPr id="19" name="AutoShape 19"/>
          <p:cNvSpPr/>
          <p:nvPr/>
        </p:nvSpPr>
        <p:spPr>
          <a:xfrm>
            <a:off x="7556500" y="1714500"/>
            <a:ext cx="2159000" cy="17780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556500" y="1841500"/>
            <a:ext cx="215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AFS 机体系统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24554">
            <a:off x="7747023" y="2190750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7683500" y="2286000"/>
            <a:ext cx="190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High-wing 上单翼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Full-span Flaperon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Cargo≥0.8m³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Tricycle Gear 前三点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Nav Lights 航行灯</a:t>
            </a:r>
          </a:p>
        </p:txBody>
      </p:sp>
      <p:sp>
        <p:nvSpPr>
          <p:cNvPr id="23" name="AutoShape 23"/>
          <p:cNvSpPr/>
          <p:nvPr/>
        </p:nvSpPr>
        <p:spPr>
          <a:xfrm>
            <a:off x="9906000" y="1714500"/>
            <a:ext cx="1778000" cy="17780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9906000" y="18415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Payload 任务载荷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28647">
            <a:off x="10033026" y="21907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10033000" y="2286000"/>
            <a:ext cx="152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Modular Cargo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8-10 D-rings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Cargo Net 网兜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Temp Control</a:t>
            </a:r>
          </a:p>
        </p:txBody>
      </p:sp>
      <p:sp>
        <p:nvSpPr>
          <p:cNvPr id="27" name="AutoShape 27"/>
          <p:cNvSpPr/>
          <p:nvPr/>
        </p:nvSpPr>
        <p:spPr>
          <a:xfrm>
            <a:off x="508000" y="3746500"/>
            <a:ext cx="1117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三大设计特点 / Three Key Design Features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08000" y="4089400"/>
            <a:ext cx="3556000" cy="1397000"/>
          </a:xfrm>
          <a:prstGeom prst="roundRect">
            <a:avLst>
              <a:gd name="adj" fmla="val 7272"/>
            </a:avLst>
          </a:prstGeom>
          <a:solidFill>
            <a:srgbClr val="2563E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698500" y="4216400"/>
            <a:ext cx="317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Redundancy 冗余设计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08000" y="4546600"/>
            <a:ext cx="3556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900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Triple Redundancy FCC </a:t>
            </a:r>
            <a:r>
              <a:rPr lang="zh-CN" altLang="en-US" sz="900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Triple IMU, dual servo, heterogeneous dual link, dual power. All critical systems backed up. /</a:t>
            </a:r>
            <a:r>
              <a:rPr lang="zh-CN" altLang="en-US" sz="900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三冗余飞控、</a:t>
            </a:r>
          </a:p>
          <a:p>
            <a:pPr>
              <a:lnSpc>
                <a:spcPct val="125000"/>
              </a:lnSpc>
              <a:defRPr/>
            </a:pP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三冗余IMU、双余度舵机、异构双链路、双通道电源</a:t>
            </a:r>
            <a:endParaRPr lang="en-US" sz="1100" dirty="0"/>
          </a:p>
        </p:txBody>
      </p:sp>
      <p:sp>
        <p:nvSpPr>
          <p:cNvPr id="31" name="AutoShape 31"/>
          <p:cNvSpPr/>
          <p:nvPr/>
        </p:nvSpPr>
        <p:spPr>
          <a:xfrm>
            <a:off x="4318000" y="4089400"/>
            <a:ext cx="3556000" cy="1397000"/>
          </a:xfrm>
          <a:prstGeom prst="roundRect">
            <a:avLst>
              <a:gd name="adj" fmla="val 7272"/>
            </a:avLst>
          </a:prstGeom>
          <a:solidFill>
            <a:srgbClr val="4C7A5A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2"/>
          <p:cNvSpPr/>
          <p:nvPr/>
        </p:nvSpPr>
        <p:spPr>
          <a:xfrm>
            <a:off x="4508500" y="4216400"/>
            <a:ext cx="317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4C7A5A"/>
                </a:solidFill>
                <a:latin typeface="Noto Sans SC"/>
                <a:ea typeface="Noto Sans SC"/>
                <a:cs typeface="Noto Sans SC"/>
                <a:sym typeface="Noto Sans SC"/>
              </a:rPr>
              <a:t>Modularity 模块化设计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4508500" y="4546600"/>
            <a:ext cx="317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Modular subsystem interfaces for quick replacement; modular cargo bay for multi-mission payloads. / 子系统模块化接口，货舱模块化支持多任务载荷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128000" y="4089400"/>
            <a:ext cx="3556000" cy="1397000"/>
          </a:xfrm>
          <a:prstGeom prst="roundRect">
            <a:avLst>
              <a:gd name="adj" fmla="val 7272"/>
            </a:avLst>
          </a:prstGeom>
          <a:solidFill>
            <a:srgbClr val="C9302C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5" name="AutoShape 35"/>
          <p:cNvSpPr/>
          <p:nvPr/>
        </p:nvSpPr>
        <p:spPr>
          <a:xfrm>
            <a:off x="8318500" y="4216400"/>
            <a:ext cx="317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4-Layer Defense 四级纵深防御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8318500" y="4546600"/>
            <a:ext cx="317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Sensor→Actuator→Power→System degradation, full fault coverage. / 传感器级→执行机构级→动力失效级→系统级降级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508000" y="5715000"/>
            <a:ext cx="1117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 dirty="0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System consists of Air Platform, Ground Control Station (GCS) and Communication Link. / </a:t>
            </a:r>
            <a:r>
              <a:rPr lang="en-US" sz="900" b="0" i="0" u="none" strike="noStrike" dirty="0" err="1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系统由空中平台、地面控制站和通信链路三大部分组成</a:t>
            </a:r>
            <a:r>
              <a:rPr lang="en-US" sz="900" b="0" i="0" u="none" strike="noStrike" dirty="0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Air platform includes Flight Management (FMC), Command &amp; Control (C2), Power &amp; Energy (PES), Airframe System (AFS) and Payload. / </a:t>
            </a:r>
            <a:r>
              <a:rPr lang="en-US" sz="900" b="0" i="0" u="none" strike="noStrike" dirty="0" err="1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空中平台包含飞行管理</a:t>
            </a:r>
            <a:r>
              <a:rPr lang="zh-CN" altLang="en-US" sz="900" b="0" i="0" u="none" strike="noStrike" dirty="0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与飞行控制</a:t>
            </a:r>
            <a:r>
              <a:rPr lang="en-US" sz="900" b="0" i="0" u="none" strike="noStrike" dirty="0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900" b="0" i="0" u="none" strike="noStrike" dirty="0" err="1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指挥控制、动力能源、机体系统和任务载荷五大子系统</a:t>
            </a:r>
            <a:r>
              <a:rPr lang="en-US" sz="900" b="0" i="0" u="none" strike="noStrike" dirty="0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2407" r="32407"/>
          <a:stretch>
            <a:fillRect/>
          </a:stretch>
        </p:blipFill>
        <p:spPr>
          <a:xfrm>
            <a:off x="7366000" y="0"/>
            <a:ext cx="4826000" cy="6858000"/>
          </a:xfrm>
          <a:prstGeom prst="roundRect">
            <a:avLst>
              <a:gd name="adj" fmla="val 2105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366000" y="0"/>
            <a:ext cx="4826000" cy="6858000"/>
          </a:xfrm>
          <a:prstGeom prst="roundRect">
            <a:avLst>
              <a:gd name="adj" fmla="val 0"/>
            </a:avLst>
          </a:prstGeom>
          <a:solidFill>
            <a:srgbClr val="0D1326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000" y="3810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660400"/>
            <a:ext cx="660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地面控制站 / Ground Control Station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6875">
            <a:off x="508006" y="1200150"/>
            <a:ext cx="635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08000" y="1371600"/>
            <a:ext cx="660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Dual-seat GCS, dual GCS control, hardware redundancy for high reliability. / 双席位地面站，一机两控，硬件冗余设计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1778000"/>
            <a:ext cx="6604000" cy="635000"/>
          </a:xfrm>
          <a:prstGeom prst="roundRect">
            <a:avLst>
              <a:gd name="adj" fmla="val 16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98500" y="1879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Seats 席位配置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983996" y="1879600"/>
            <a:ext cx="4874004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Dual-seat (PIC/Monitor), remote deployable / </a:t>
            </a:r>
            <a:r>
              <a:rPr lang="en-US" sz="1100" b="1" i="0" u="none" strike="noStrike" dirty="0" err="1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双席位（主控</a:t>
            </a:r>
            <a:r>
              <a:rPr lang="en-US" sz="11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/</a:t>
            </a:r>
            <a:r>
              <a:rPr lang="en-US" sz="1100" b="1" i="0" u="none" strike="noStrike" dirty="0" err="1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监控</a:t>
            </a:r>
            <a:r>
              <a:rPr lang="en-US" sz="11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），</a:t>
            </a:r>
            <a:r>
              <a:rPr lang="en-US" sz="1100" b="1" i="0" u="none" strike="noStrike" dirty="0" err="1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可异地部署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508000" y="2540000"/>
            <a:ext cx="6604000" cy="635000"/>
          </a:xfrm>
          <a:prstGeom prst="roundRect">
            <a:avLst>
              <a:gd name="adj" fmla="val 16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98500" y="2641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Compute 计算冗余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983996" y="2641600"/>
            <a:ext cx="4874004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Dual hot-standby compute per station / </a:t>
            </a:r>
            <a:r>
              <a:rPr lang="en-US" sz="1100" b="1" i="0" u="none" strike="noStrike" dirty="0" err="1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每站双机热备计算主机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508000" y="3302000"/>
            <a:ext cx="6604000" cy="635000"/>
          </a:xfrm>
          <a:prstGeom prst="roundRect">
            <a:avLst>
              <a:gd name="adj" fmla="val 16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98500" y="3403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Power 应急供电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46246" y="3403600"/>
            <a:ext cx="5050171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LiFePO4 ≥800Wh, switch &lt;5ms, ≥2h / 锂铁电池≥800Wh，切换&lt;5ms，续航≥2h</a:t>
            </a:r>
            <a:endParaRPr lang="en-US" sz="1100" dirty="0"/>
          </a:p>
        </p:txBody>
      </p:sp>
      <p:sp>
        <p:nvSpPr>
          <p:cNvPr id="17" name="AutoShape 17"/>
          <p:cNvSpPr/>
          <p:nvPr/>
        </p:nvSpPr>
        <p:spPr>
          <a:xfrm>
            <a:off x="508000" y="4064000"/>
            <a:ext cx="6604000" cy="635000"/>
          </a:xfrm>
          <a:prstGeom prst="roundRect">
            <a:avLst>
              <a:gd name="adj" fmla="val 16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98500" y="4165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Display 显控界面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946245" y="4165600"/>
            <a:ext cx="5050171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Flight params, map, link status, Remote ID / </a:t>
            </a:r>
            <a:r>
              <a:rPr lang="en-US" sz="1100" b="1" i="0" u="none" strike="noStrike" dirty="0" err="1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飞行参数、航迹地图、链路状态、Remote</a:t>
            </a:r>
            <a:r>
              <a:rPr lang="en-US" sz="11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ID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508000" y="4889500"/>
            <a:ext cx="660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一机两控 &amp; 安全 / Dual GCS &amp; Safety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508000" y="5232400"/>
            <a:ext cx="3175000" cy="762000"/>
          </a:xfrm>
          <a:prstGeom prst="roundRect">
            <a:avLst>
              <a:gd name="adj" fmla="val 13333"/>
            </a:avLst>
          </a:prstGeom>
          <a:solidFill>
            <a:srgbClr val="2563E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98500" y="5334000"/>
            <a:ext cx="279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Control Switch 控制权切换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98500" y="5588000"/>
            <a:ext cx="279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Request-grant, physical key override / 请求-授权机制，物理钥匙强制接管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3937000" y="5232400"/>
            <a:ext cx="3175000" cy="762000"/>
          </a:xfrm>
          <a:prstGeom prst="roundRect">
            <a:avLst>
              <a:gd name="adj" fmla="val 13333"/>
            </a:avLst>
          </a:prstGeom>
          <a:solidFill>
            <a:srgbClr val="C9302C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4127500" y="5334000"/>
            <a:ext cx="279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E-Stop 应急停止按钮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4127500" y="5588000"/>
            <a:ext cx="279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Red anti-misuse, one-key terminate / 红色防误触设计，一键终止飞行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08000" y="6159500"/>
            <a:ext cx="660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900" b="0" i="0" u="none" strike="noStrike">
                <a:solidFill>
                  <a:srgbClr val="536174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Note: GCS should be deployed with line-of-sight for link quality. Link margin &lt;6dB for &gt;3s triggers emergency. / 注：地面站应在视距通视条件下部署，链路余量低于6dB超过3秒触发应急程序。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41145" b="41145"/>
          <a:stretch>
            <a:fillRect/>
          </a:stretch>
        </p:blipFill>
        <p:spPr>
          <a:xfrm>
            <a:off x="0" y="0"/>
            <a:ext cx="12192000" cy="1079500"/>
          </a:xfrm>
          <a:prstGeom prst="roundRect">
            <a:avLst>
              <a:gd name="adj" fmla="val 9411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1079500"/>
          </a:xfrm>
          <a:prstGeom prst="roundRect">
            <a:avLst>
              <a:gd name="adj" fmla="val 0"/>
            </a:avLst>
          </a:prstGeom>
          <a:solidFill>
            <a:srgbClr val="0D1326">
              <a:alpha val="5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000" y="152400"/>
            <a:ext cx="76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431800"/>
            <a:ext cx="762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操作指南 / Operating Procedures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1270000"/>
            <a:ext cx="1117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Standard flight: Pre-flight → Takeoff → Cruise → Mission → Return → Landing / 标准飞行流程：起飞前检查→起飞→巡航→任务执行→返航→着陆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192">
            <a:off x="889004" y="18351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762000" y="17145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08000" y="2006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Pre-flight 起飞前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8000" y="2260600"/>
            <a:ext cx="165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Airframe check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Fuel≥30L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Link≥12dB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Battery≥80%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2540000" y="17145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2286000" y="2006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Takeoff 起飞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286000" y="2260600"/>
            <a:ext cx="165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Full-span flaperon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Roll≤</a:t>
            </a:r>
            <a:r>
              <a:rPr lang="en-US" sz="800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40</a:t>
            </a: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m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Climb 6m/s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Rotate 70km/h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4318000" y="17145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4064000" y="2006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Cruise 巡航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64000" y="2260600"/>
            <a:ext cx="165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Cruise 160km/h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Alt≤6600+m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Track err 5-15m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Auto mode</a:t>
            </a:r>
            <a:endParaRPr lang="en-US" sz="1100" dirty="0"/>
          </a:p>
        </p:txBody>
      </p:sp>
      <p:sp>
        <p:nvSpPr>
          <p:cNvPr id="17" name="AutoShape 17"/>
          <p:cNvSpPr/>
          <p:nvPr/>
        </p:nvSpPr>
        <p:spPr>
          <a:xfrm>
            <a:off x="6096000" y="1714500"/>
            <a:ext cx="254000" cy="254000"/>
          </a:xfrm>
          <a:prstGeom prst="ellipse">
            <a:avLst/>
          </a:prstGeom>
          <a:solidFill>
            <a:srgbClr val="F59E0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5842000" y="2006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B46400"/>
                </a:solidFill>
                <a:latin typeface="Noto Sans SC"/>
                <a:ea typeface="Noto Sans SC"/>
                <a:cs typeface="Noto Sans SC"/>
                <a:sym typeface="Noto Sans SC"/>
              </a:rPr>
              <a:t>Mission 任务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842000" y="2260600"/>
            <a:ext cx="165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Pre-set route</a:t>
            </a:r>
            <a:b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DAA active</a:t>
            </a:r>
            <a:b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Link monitor</a:t>
            </a:r>
            <a:b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Auto alert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74000" y="17145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7620000" y="2006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Return 返航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0" y="2260600"/>
            <a:ext cx="165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Fuel≤10% alert</a:t>
            </a:r>
            <a:b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Fuel≤5% RTH</a:t>
            </a:r>
            <a:b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Auto route plan</a:t>
            </a:r>
            <a:b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Alternate reachable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652000" y="1714500"/>
            <a:ext cx="254000" cy="254000"/>
          </a:xfrm>
          <a:prstGeom prst="ellipse">
            <a:avLst/>
          </a:prstGeom>
          <a:solidFill>
            <a:srgbClr val="4C7A5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9398000" y="2006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4C7A5A"/>
                </a:solidFill>
                <a:latin typeface="Noto Sans SC"/>
                <a:ea typeface="Noto Sans SC"/>
                <a:cs typeface="Noto Sans SC"/>
                <a:sym typeface="Noto Sans SC"/>
              </a:rPr>
              <a:t>Landing 着陆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398000" y="2260600"/>
            <a:ext cx="165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Flap approach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Touchdown 70km/h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Roll≤</a:t>
            </a:r>
            <a:r>
              <a:rPr lang="en-US" sz="800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0m</a:t>
            </a:r>
            <a:b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8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Brake lock</a:t>
            </a:r>
            <a:endParaRPr lang="en-US" sz="1100" dirty="0"/>
          </a:p>
        </p:txBody>
      </p:sp>
      <p:sp>
        <p:nvSpPr>
          <p:cNvPr id="26" name="AutoShape 26"/>
          <p:cNvSpPr/>
          <p:nvPr/>
        </p:nvSpPr>
        <p:spPr>
          <a:xfrm>
            <a:off x="508000" y="3048000"/>
            <a:ext cx="533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起飞前检查 / Pre-flight Checklist</a:t>
            </a:r>
            <a:endParaRPr lang="en-US" sz="1100"/>
          </a:p>
        </p:txBody>
      </p:sp>
      <p:graphicFrame>
        <p:nvGraphicFramePr>
          <p:cNvPr id="27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844066"/>
              </p:ext>
            </p:extLst>
          </p:nvPr>
        </p:nvGraphicFramePr>
        <p:xfrm>
          <a:off x="508000" y="3390900"/>
          <a:ext cx="5334000" cy="2032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#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Item </a:t>
                      </a:r>
                      <a:r>
                        <a:rPr lang="en-US" sz="900" b="1" i="0" u="none" strike="noStrike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检查项目</a:t>
                      </a:r>
                      <a:endParaRPr lang="en-US" sz="1100" dirty="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Standard 标准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Airframe 机体外观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No damage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无损伤</a:t>
                      </a:r>
                      <a:endParaRPr lang="en-US" sz="1100" dirty="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Fuel 燃油量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≥30L</a:t>
                      </a:r>
                      <a:endParaRPr lang="en-US" sz="1100" dirty="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Propeller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螺旋桨</a:t>
                      </a:r>
                      <a:endParaRPr lang="en-US" sz="1100" dirty="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No crack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无裂纹</a:t>
                      </a:r>
                      <a:endParaRPr lang="en-US" sz="1100" dirty="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C2 Link 测控链路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Margin≥12dB</a:t>
                      </a:r>
                      <a:endParaRPr lang="en-US" sz="1100" dirty="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GCS Battery 地面站电池</a:t>
                      </a:r>
                      <a:endParaRPr lang="en-US" sz="110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≥80%</a:t>
                      </a:r>
                      <a:endParaRPr lang="en-US" sz="1100" dirty="0"/>
                    </a:p>
                  </a:txBody>
                  <a:tcPr marL="101600" marR="1016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Cargo 货物固定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Net locked </a:t>
                      </a:r>
                      <a:r>
                        <a:rPr lang="en-US" sz="900" b="0" i="0" u="none" strike="noStrike" dirty="0" err="1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锁定</a:t>
                      </a:r>
                      <a:endParaRPr lang="en-US" sz="1100" dirty="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" name="AutoShape 28"/>
          <p:cNvSpPr/>
          <p:nvPr/>
        </p:nvSpPr>
        <p:spPr>
          <a:xfrm>
            <a:off x="6223000" y="3048000"/>
            <a:ext cx="5461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应急操作 / Emergency Procedures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223000" y="3365500"/>
            <a:ext cx="5461000" cy="635000"/>
          </a:xfrm>
          <a:prstGeom prst="roundRect">
            <a:avLst>
              <a:gd name="adj" fmla="val 16000"/>
            </a:avLst>
          </a:prstGeom>
          <a:solidFill>
            <a:srgbClr val="C9302C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6413500" y="3467100"/>
            <a:ext cx="508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Link Loss: Auto emergency, fly to pre-set alternate / 链路中断：自动应急，飞往预设备降点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223000" y="4127500"/>
            <a:ext cx="5461000" cy="635000"/>
          </a:xfrm>
          <a:prstGeom prst="roundRect">
            <a:avLst>
              <a:gd name="adj" fmla="val 16000"/>
            </a:avLst>
          </a:prstGeom>
          <a:solidFill>
            <a:srgbClr val="C9302C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2"/>
          <p:cNvSpPr/>
          <p:nvPr/>
        </p:nvSpPr>
        <p:spPr>
          <a:xfrm>
            <a:off x="6413500" y="4229100"/>
            <a:ext cx="508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Engine Out: Best glide, select landing spot / 发动机停车：最佳滑翔，选择迫降点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223000" y="4889500"/>
            <a:ext cx="5461000" cy="635000"/>
          </a:xfrm>
          <a:prstGeom prst="roundRect">
            <a:avLst>
              <a:gd name="adj" fmla="val 16000"/>
            </a:avLst>
          </a:prstGeom>
          <a:solidFill>
            <a:srgbClr val="C9302C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6413500" y="4991100"/>
            <a:ext cx="508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Total Power Loss: Backup battery≥30min, emergency / 全机断电：应急电池≥30min，执行应急</a:t>
            </a:r>
            <a:endParaRPr lang="en-US" sz="1100" dirty="0"/>
          </a:p>
        </p:txBody>
      </p:sp>
      <p:sp>
        <p:nvSpPr>
          <p:cNvPr id="35" name="AutoShape 35"/>
          <p:cNvSpPr/>
          <p:nvPr/>
        </p:nvSpPr>
        <p:spPr>
          <a:xfrm>
            <a:off x="6223000" y="5715000"/>
            <a:ext cx="546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900" b="0" i="0" u="none" strike="noStrike">
                <a:solidFill>
                  <a:srgbClr val="536174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All emergency procedures are automated. Pilot may override via GCS. / 所有应急程序自动执行，飞手可通过地面站干预。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900" b="0" i="0" u="none" strike="noStrike">
                <a:solidFill>
                  <a:srgbClr val="536174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Report any incident within 24h. / 任何事故须24小时内上报。</a:t>
            </a: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AE0DBBB6-CCB1-8A1F-FB5D-AA60AD7E6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180" y="5399122"/>
            <a:ext cx="1947820" cy="14588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228600"/>
            <a:ext cx="76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08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4826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 / Application Scenarios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914400"/>
            <a:ext cx="1117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One platform, multiple liveries &amp; environments — Cargo, Military, Jungle, Desert / 同一平台，多种涂装与环境方案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4969" b="4969"/>
          <a:stretch>
            <a:fillRect/>
          </a:stretch>
        </p:blipFill>
        <p:spPr>
          <a:xfrm>
            <a:off x="508000" y="1244600"/>
            <a:ext cx="3556000" cy="1587500"/>
          </a:xfrm>
          <a:prstGeom prst="roundRect">
            <a:avLst>
              <a:gd name="adj" fmla="val 64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508000" y="2870200"/>
            <a:ext cx="3556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1" i="0" u="none" strike="noStrike" dirty="0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FEDEX Cargo — 350kg payload / </a:t>
            </a:r>
            <a:r>
              <a:rPr lang="en-US" sz="900" b="1" i="0" u="none" strike="noStrike" dirty="0" err="1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短途物流</a:t>
            </a:r>
            <a:endParaRPr lang="en-US" sz="11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4969" b="4969"/>
          <a:stretch>
            <a:fillRect/>
          </a:stretch>
        </p:blipFill>
        <p:spPr>
          <a:xfrm>
            <a:off x="4318000" y="1244600"/>
            <a:ext cx="3556000" cy="1587500"/>
          </a:xfrm>
          <a:prstGeom prst="roundRect">
            <a:avLst>
              <a:gd name="adj" fmla="val 64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4318000" y="2870200"/>
            <a:ext cx="3556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UPS Cargo — modular bay / 区域配送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t="10317" b="10317"/>
          <a:stretch>
            <a:fillRect/>
          </a:stretch>
        </p:blipFill>
        <p:spPr>
          <a:xfrm>
            <a:off x="8128000" y="1244600"/>
            <a:ext cx="3556000" cy="1587500"/>
          </a:xfrm>
          <a:prstGeom prst="roundRect">
            <a:avLst>
              <a:gd name="adj" fmla="val 64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8128000" y="2870200"/>
            <a:ext cx="3556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Jungle — patrol &amp; rescue / 丛林巡检救援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rcRect t="4969" b="4969"/>
          <a:stretch>
            <a:fillRect/>
          </a:stretch>
        </p:blipFill>
        <p:spPr>
          <a:xfrm>
            <a:off x="508000" y="3238500"/>
            <a:ext cx="3556000" cy="1587500"/>
          </a:xfrm>
          <a:prstGeom prst="roundRect">
            <a:avLst>
              <a:gd name="adj" fmla="val 64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508000" y="4864100"/>
            <a:ext cx="3556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Desert Camo — plateau &amp; desert / 荒漠戈壁高原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rcRect t="8811" b="8811"/>
          <a:stretch>
            <a:fillRect/>
          </a:stretch>
        </p:blipFill>
        <p:spPr>
          <a:xfrm>
            <a:off x="4318000" y="3238500"/>
            <a:ext cx="3556000" cy="1587500"/>
          </a:xfrm>
          <a:prstGeom prst="roundRect">
            <a:avLst>
              <a:gd name="adj" fmla="val 64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4318000" y="4864100"/>
            <a:ext cx="3556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Desert Camo — recon &amp; border / 军事侦察边境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128000" y="4864100"/>
            <a:ext cx="3556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Jungle — tactical transport / 林区战术运输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8000" y="5270500"/>
            <a:ext cx="11176000" cy="1333500"/>
          </a:xfrm>
          <a:prstGeom prst="roundRect">
            <a:avLst>
              <a:gd name="adj" fmla="val 7619"/>
            </a:avLst>
          </a:prstGeom>
          <a:solidFill>
            <a:srgbClr val="2563E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98500" y="5397500"/>
            <a:ext cx="1079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AI-101 features modular design — same airframe supports cargo, military, jungle and desert missions via livery &amp; payload swap. / AI-101采用模块化设计，同一飞行平台可通过更换涂装和任务载荷适配物流、军事、丛林、荒漠等多种场景。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STOL (≤100m) enables operation from jungle clearings, desert dirt strips and grass runways — true "Sky Jeep" all-terrain reach. / 超短距起降能力（≤100m）使其可在丛林空地、荒漠土路、草地跑道起降，真正实现"空中吉普"全地形到达。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950E72A-D875-C1F6-BB96-C2919C3349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8000" y="3238500"/>
            <a:ext cx="3556000" cy="15885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2558" r="32558"/>
          <a:stretch>
            <a:fillRect/>
          </a:stretch>
        </p:blipFill>
        <p:spPr>
          <a:xfrm>
            <a:off x="7366000" y="0"/>
            <a:ext cx="4826000" cy="6858000"/>
          </a:xfrm>
          <a:prstGeom prst="roundRect">
            <a:avLst>
              <a:gd name="adj" fmla="val 2105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366000" y="0"/>
            <a:ext cx="4826000" cy="6858000"/>
          </a:xfrm>
          <a:prstGeom prst="roundRect">
            <a:avLst>
              <a:gd name="adj" fmla="val 0"/>
            </a:avLst>
          </a:prstGeom>
          <a:solidFill>
            <a:srgbClr val="0D1326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000" y="317500"/>
            <a:ext cx="76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09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596900"/>
            <a:ext cx="660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安全须知 / Safety Instructions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6875">
            <a:off x="508006" y="1073150"/>
            <a:ext cx="635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478638" y="1257300"/>
            <a:ext cx="6604000" cy="508000"/>
          </a:xfrm>
          <a:prstGeom prst="roundRect">
            <a:avLst>
              <a:gd name="adj" fmla="val 20000"/>
            </a:avLst>
          </a:prstGeom>
          <a:solidFill>
            <a:srgbClr val="C9302C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66257" y="1346200"/>
            <a:ext cx="6467912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 dirty="0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WARNING: Read manual before operation. Strict compliance required. / </a:t>
            </a:r>
            <a:r>
              <a:rPr lang="en-US" sz="1100" b="1" i="0" u="none" strike="noStrike" dirty="0" err="1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警告：操作前必须仔细阅读本说明书，严格按规程操作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508000" y="1905000"/>
            <a:ext cx="660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飞行安全 / Flight Safety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8000" y="2184400"/>
            <a:ext cx="6604000" cy="1270000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8500" y="2286000"/>
            <a:ext cx="622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Operate in segregated airspace only, comply with CCAR-92 / 仅在隔离空域飞行，遵守CCAR-92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Verify C2 link margin ≥12dB before flight / 飞行前确认链路余量≥12dB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No flight over crowds, airport zones, military areas / 严禁在人员聚集区、机场净空区、军事禁区飞行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Link margin &lt;6dB for &gt;3s triggers emergency / 链路余量&lt;6dB超3秒触发应急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No flight in adverse weather (storm, high wind, low visibility) / 严禁在恶劣天气飞行</a:t>
            </a:r>
          </a:p>
        </p:txBody>
      </p:sp>
      <p:sp>
        <p:nvSpPr>
          <p:cNvPr id="12" name="AutoShape 12"/>
          <p:cNvSpPr/>
          <p:nvPr/>
        </p:nvSpPr>
        <p:spPr>
          <a:xfrm>
            <a:off x="508000" y="3619500"/>
            <a:ext cx="660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地面操作 / Ground Operations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8000" y="3898900"/>
            <a:ext cx="6604000" cy="1016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98500" y="4000500"/>
            <a:ext cx="6223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Keep clear of propeller arc when engine running / 发动机运转时严禁靠近螺旋桨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No smoking during refueling, use 95# gasoline / 加油时严禁烟火，使用95号汽油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Secure cargo with net &amp; hooks, no overloading / 货物必须用网兜挂钩固定，严禁超载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Keep E-Stop accessible at all times / 应急停止按钮必须保持可触及</a:t>
            </a:r>
          </a:p>
        </p:txBody>
      </p:sp>
      <p:sp>
        <p:nvSpPr>
          <p:cNvPr id="15" name="AutoShape 15"/>
          <p:cNvSpPr/>
          <p:nvPr/>
        </p:nvSpPr>
        <p:spPr>
          <a:xfrm>
            <a:off x="508000" y="5080000"/>
            <a:ext cx="660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维护安全 / Maintenance Safety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8000" y="5359400"/>
            <a:ext cx="6604000" cy="825500"/>
          </a:xfrm>
          <a:prstGeom prst="roundRect">
            <a:avLst>
              <a:gd name="adj" fmla="val 1230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98500" y="5461000"/>
            <a:ext cx="6223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Disconnect battery before maintenance, wait for propeller stop / 维护前断开电池，等待螺旋桨停止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Use only OEM or certified parts / 仅使用原厂或经认证备件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Engine maintenance in well-ventilated area / 发动机维护在通风良好区域进行</a:t>
            </a:r>
          </a:p>
        </p:txBody>
      </p:sp>
      <p:sp>
        <p:nvSpPr>
          <p:cNvPr id="18" name="AutoShape 18"/>
          <p:cNvSpPr/>
          <p:nvPr/>
        </p:nvSpPr>
        <p:spPr>
          <a:xfrm>
            <a:off x="508000" y="6324600"/>
            <a:ext cx="6604000" cy="482600"/>
          </a:xfrm>
          <a:prstGeom prst="roundRect">
            <a:avLst>
              <a:gd name="adj" fmla="val 21052"/>
            </a:avLst>
          </a:prstGeom>
          <a:solidFill>
            <a:srgbClr val="2563E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24980" y="6388100"/>
            <a:ext cx="6379827" cy="35664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1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7×24 · Report incident within 24h / 技术支持7×24小时，事故24小时内上报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2407" r="32407"/>
          <a:stretch>
            <a:fillRect/>
          </a:stretch>
        </p:blipFill>
        <p:spPr>
          <a:xfrm>
            <a:off x="7366000" y="0"/>
            <a:ext cx="4826000" cy="6858000"/>
          </a:xfrm>
          <a:prstGeom prst="roundRect">
            <a:avLst>
              <a:gd name="adj" fmla="val 2105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366000" y="0"/>
            <a:ext cx="4826000" cy="6858000"/>
          </a:xfrm>
          <a:prstGeom prst="roundRect">
            <a:avLst>
              <a:gd name="adj" fmla="val 0"/>
            </a:avLst>
          </a:prstGeom>
          <a:solidFill>
            <a:srgbClr val="0D1326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000" y="317500"/>
            <a:ext cx="76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10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596900"/>
            <a:ext cx="660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维护保养 / Maintenance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6875">
            <a:off x="508006" y="1073150"/>
            <a:ext cx="635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08000" y="1206500"/>
            <a:ext cx="660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Regular maintenance ensures safety and extends service life. / 定期维护确保飞行安全，延长设备寿命</a:t>
            </a:r>
            <a:endParaRPr lang="en-US" sz="1100"/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508000" y="1524000"/>
          <a:ext cx="6604000" cy="27559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Level 级别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Interval 周期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Items 维护项目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By 执行人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Pre-flight 飞行前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Every flight 每次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8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Airframe, fuel, prop, link, cargo / 外观、燃油、螺旋桨、链路、货物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Pilot 飞手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Routine 日常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Every 10h 每10小时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8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Control surface, gear, battery, data export / 舵面、起落架、电池、数据导出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Mechanic 维护员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Periodic 定期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Every 50h 每50小时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8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Oil, spark plug, fasteners, IMU calib / 机油、火花塞、紧固件、IMU校准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Authorized 授权站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Annual 年度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200h/1yr 每200h/1年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8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Engine overhaul, NDT, full inspection / 发动机大修、探伤、全面检测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OEM 厂家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Special 特殊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After incident 异常后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8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Hard landing, crash, lightning, salt water / 重着陆、碰撞、雷击、盐水后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OEM 厂家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AutoShape 9"/>
          <p:cNvSpPr/>
          <p:nvPr/>
        </p:nvSpPr>
        <p:spPr>
          <a:xfrm>
            <a:off x="508000" y="4381500"/>
            <a:ext cx="3175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存储要求 / Storage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8000" y="4673600"/>
            <a:ext cx="3175000" cy="1524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8500" y="4775200"/>
            <a:ext cx="279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Temp -25~+55℃, Humidity ≤90% / 温度-25~+55℃，湿度≤80%</a:t>
            </a:r>
            <a:endParaRPr lang="en-US" sz="1100" dirty="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Drain fuel for long-term storage /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长期存储放尽燃油</a:t>
            </a:r>
            <a:endParaRPr lang="en-US" sz="900" b="0" i="0" u="none" strike="noStrike" dirty="0">
              <a:solidFill>
                <a:srgbClr val="53617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Battery at 50%, recharge every 3 months / 电池充至50%，每3个月充电</a:t>
            </a: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Dry, ventilated, no direct sunlight /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干燥通风，避免阳光直射</a:t>
            </a:r>
            <a:endParaRPr lang="en-US" sz="900" b="0" i="0" u="none" strike="noStrike" dirty="0">
              <a:solidFill>
                <a:srgbClr val="536174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937000" y="4381500"/>
            <a:ext cx="3175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运输要求 / Transport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937000" y="4673600"/>
            <a:ext cx="3175000" cy="1524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1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127500" y="4775200"/>
            <a:ext cx="279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Remove propeller, secure wings /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拆卸螺旋桨，固定机翼</a:t>
            </a:r>
            <a:endParaRPr lang="en-US" sz="1100" dirty="0"/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Drain fuel before transport /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运输前放尽燃油</a:t>
            </a:r>
            <a:endParaRPr lang="en-US" sz="900" b="0" i="0" u="none" strike="noStrike" dirty="0">
              <a:solidFill>
                <a:srgbClr val="53617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Use dedicated case with shock padding /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专用</a:t>
            </a:r>
            <a:r>
              <a:rPr lang="zh-CN" alt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集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装箱</a:t>
            </a:r>
            <a:endParaRPr lang="en-US" sz="900" b="0" i="0" u="none" strike="noStrike" dirty="0">
              <a:solidFill>
                <a:srgbClr val="53617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9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• Secure firmly during road transport / </a:t>
            </a:r>
            <a:r>
              <a:rPr lang="en-US" sz="9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公路运输固定牢靠</a:t>
            </a:r>
            <a:endParaRPr lang="en-US" sz="900" b="0" i="0" u="none" strike="noStrike" dirty="0">
              <a:solidFill>
                <a:srgbClr val="536174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08000" y="6096000"/>
            <a:ext cx="6604000" cy="698500"/>
          </a:xfrm>
          <a:prstGeom prst="roundRect">
            <a:avLst>
              <a:gd name="adj" fmla="val 14545"/>
            </a:avLst>
          </a:prstGeom>
          <a:solidFill>
            <a:srgbClr val="2563E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35013" y="6261100"/>
            <a:ext cx="622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End of Manual / </a:t>
            </a:r>
            <a:r>
              <a:rPr lang="en-US" sz="1000" b="0" i="0" u="none" strike="noStrike" dirty="0" err="1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说明书完</a:t>
            </a:r>
            <a:r>
              <a:rPr lang="en-US" sz="1000" b="0" i="0" u="none" strike="noStrike" dirty="0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 — Thank you for choosing AI-101 Sky Jeep / 感谢您选择AI-101空中吉普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2464</Words>
  <Application>Microsoft Office PowerPoint</Application>
  <PresentationFormat>宽屏</PresentationFormat>
  <Paragraphs>352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16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liu angela</dc:creator>
  <cp:lastModifiedBy>liu angela</cp:lastModifiedBy>
  <cp:revision>25</cp:revision>
  <dcterms:modified xsi:type="dcterms:W3CDTF">2026-10-01T04:58:14Z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{"Label":"1","ContentProducer":"001191110102MACQD9K64010000","ProduceID":"7679112277454343117","ReservedCode1":"","ContentPropagator":"","PropagateID":"","ReservedCode2":""}</vt:lpwstr>
  </property>
</Properties>
</file>