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1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343" y="53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24.08.2026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各位评审专家好，今天汇报的是马踏飞燕MFE-1察打一体无人机的概念设计报告。本项目以经过数十年飞行验证的Cozy Mark IV鸭式布局飞机为基准平台，换装我司自研的OP-200T 200马力涡轮增压发动机，加装察打一体任务系统，定位为中程武装侦察打击无人机，对标彩虹-3。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本报告共分为八个章节，从设计概述出发，依次介绍总体方案、气动结构、动力系统、无人机与察打任务系统、性能分析，最后通过国际对比和SWOT分析给出结论与研制建议。核心亮点是基于成熟Cozy Mark IV平台改装，搭载自研200马力发动机，定位对标彩虹-3。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"马踏飞燕"的命名来源于中国东汉青铜艺术品，飞燕喻鸭翼，骏马喻机身主体，非常形象地表达了鸭式布局的特征。本项目定位中程察打一体无人机，直接对标彩虹-3。核心优势在于基于经过数十年飞行验证的Cozy Mark IV平台，换装我司自研的200马力涡轮增压发动机，在气动布局和动力系统上均优于CH-3。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本项目遵循四大核心设计原则：原准机参数不变、最小改动、飞行验证继承、察打一体任务。原准机Cozy Mark IV是基于Rutan Long-EZ发展的鸭式飞机，经过数十年数百架飞行验证。设计依据包括制造手册、全尺寸模板图、飞行性能数据以及适航法规。这种基于成熟平台的改型策略大大降低了研发风险和成本。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页汇总马踏飞燕MFE-1的核心技术指标。MTOW严格遵循原准机设计极限748kg，不做提升。无人机型空重约304kg，比有人型轻约59kg。巡航速度290km/h，最大平飞速度322km/h，航程约1980km，续航约8.7小时。动力采用自研OP-200T 200马力涡轮增压发动机。任务系统参考彩虹-3，标准配置2枚AR-1空地导弹，视距作战半径约200km。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马踏飞燕MFE-1完整保留Cozy Mark IV的总体构型：双座并列改为任务舱、鸭式布局、推进式动力、全复合材料结构。六大构型特征包括前置全动鸭翼、中单翼主翼、翼梢小翼方向舵、椭圆截面机身加大边条、推进式OP-200T动力、前三点起落架。这种无尾布局使机长仅5.09m，地面存储和运输更紧凑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马踏飞燕MFE-1完整保留Cozy Mark IV的气动设计。鸭翼采用NACA23012/10渐变翼型，全动设计，偏转范围-15°到+30°。主翼采用NACA63_2-615层流翼型系列，设置3°几何扭转确保翼根先失速。翼梢小翼兼具减阻和偏航操纵双重功能。最大升力系数1.6，最大升阻比15。最核心的安全优势是鸭式布局的本质安全失速特性：鸭翼先失速自动低头，飞机不会进入深失速或尾旋，这在飞控失效时至关重要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马踏飞燕MFE-1完整保留Cozy Mark IV的全复合材料结构体系。核心材料包括BID双向玻璃布、UND单向玻璃带、PVC泡沫芯和环氧树脂。所有集中载荷区采用22层BID实心硬点加铝合金衬套的标准规范。中央翼盒是全机最关键承力结构，翼梁帽从翼根16mm锥形变薄到翼尖7.9mm。武器挂点是察打一体加装的关键，位于左右机翼下表面BL30处，与翼梁重合承力，单挂点设计极限400kgf。无人机型空重约304kg，比有人型轻59kg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马踏飞燕MFE-1采用麦克兰自研的OP-200T涡轮增压航空活塞发动机，替代原准机的Lycoming O-320。这是一款面向无人机和轻型通用航空市场的新一代高性能发动机，采用涡轮增压、高压共轨汽油直接喷射(GDI)和全权限数字发动机控制(FADEC)技术。最大功率200马力@2700rpm，最大扭矩380N·m@2200rpm，巡航油耗28L/h，比原O-320省油约26%。核心优势是100%国产化，不受Rotax发动机进口限制，且FADEC与飞控系统深度集成。螺旋桨升级为3叶恒速复合材料桨，直径1.68m，推进式布局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马踏飞燕MFE-1的无人机系统包括三余度数字式电传飞控、多冗余传感器套件、三链路通信系统和28V电气体系。飞控计算机采用三余度交叉监控投票架构，控制律更新频率100Hz，支持正常/降级/直接三种模式。传感器包括三余度ADIS16470 IMU、双余度RTK GPS、加热五孔空速管等。通信链路采用OFDM宽带主链+UHF窄带备份+北斗卫通的三冗余配置，链路丢失30秒自动返航。操纵系统从人工机械改为全电传，移除驾驶杆钢索等减重10-15kg。电气系统升级为28V DC体系，配备独立应急电池。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马踏飞燕MFE-1的察打一体任务系统参考彩虹-3成熟构型，采用EO/IR吊舱+SAR+空地导弹+综合火控的标准配置。EO/IR吊舱采用三轴稳定平台，集成可见光、制冷型红外、激光测距/照射/光斑跟踪，具备自动目标跟踪能力。SAR作为全天候侦察补充，X波段，支持条带/聚束/GMTI三种模式。标准武器配置为2枚AR-1空地导弹，射程8-10km，CEP≤1.5m，破甲深度≥1000mm。综合火控计算机实现多传感器融合和火控解算，采用火控+飞控+操作员三重安全确认机制，且火控与飞控物理隔离确保飞行安全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马踏飞燕MFE-1的性能数据中，气动相关参数遵循原准机，动力相关参数基于OP-200T重新计算。巡航速度75%功率290km/h，55%功率远航240km/h，最大平飞速度322km/h。换装OP-200T后推重比从0.20提升至0.27，起飞滑跑距离从原准机244m缩短至约180-200m。航程数据基于OP-200T实际燃油消耗率重新计算：55%功率下油耗20L/h，比原O-320省油约26%，最大航程约1980km，续航约8.7小时。着陆性能不受发动机功率影响，与原准机一致，着陆滑跑183m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马踏飞燕MFE-1的典型察打一体任务剖面包括起飞爬升、巡航出航、目标区巡逻侦察、武器投放打击、巡航返航和下降着陆六个阶段。视距数据链作战半径约200km，任务总续航约4.6小时，耗油87L，余油110L。通过卫星通信链路扩展，最大作战半径可达约500km。典型任务构型包括纯侦察471kg、侦察加SAR 501kg、察打一体标准561kg和满油581kg，均远低于MTOW 748kg的设计极限，留有充足的结构和性能裕度。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本页对比马踏飞燕MFE-1与国际上5款典型察打一体无人机：彩虹-3、Bayraktar TB2、MQ-1捕食者、翼龙-1和Hermes 450。MFE-1在发动机功率(200hp)、巡航速度(240-290km/h)、国产化率(100%)和价格(&lt;200万美元)方面具有明显优势。与CH-3同为鸭式布局，验证了鸭式布局在察打一体无人机上的工程可行性。主要劣势是续航时间偏短(8.7h vs TB2的27h)、挂点仅2个、以及处于概念设计阶段缺乏实战经验。数据来自各机型公开资料，MFE-1为概念设计值。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马踏飞燕MFE-1的SWOT分析显示，核心优势在于200hp国产发动机带来的强动力和高巡航速度、100%国产化供应链安全、鸭式布局本质安全特性以及低于200万美元的单机成本。主要劣势是续航时间偏短(8.7h)、挂点仅2个、处于概念设计阶段缺乏实战验证。机会方面，全球军贸无人机需求快速增长，南亚等发展中国家对低成本察打一体无人机有明确需求，无ITAR限制使其可向全球客户出口，技术转让(TOT)模式契合发展中国家需求。威胁主要来自CH-3、TB2、翼龙等已占据市场份额的竞争对手，以及MTCR等军控条约和地缘政治变化的影响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马踏飞燕MFE-1察打一体无人机概念设计报告的核心结论是：基于成熟的Cozy MK IV鸭式布局平台，搭载自研OP-200T 200马力涡轮增压发动机，技术风险可控、研制周期可预期、性价比突出，在国际军贸市场具有较强竞争力。建议24个月完成从详细设计到交付客户的全流程，分五个阶段推进。关键建议包括：优先推进OP-200T发动机定型、与孟加拉国陆军签订TOT意向书锁定首发客户、同步开展民用型适航取证拓展低空物流市场、组建12人适航团队按ARP4754A双V模型推进。本报告为概念设计阶段成果，后续需通过详细设计、原型机制造和飞行试验验证各项性能指标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" name="Shape 31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" name="Shape 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" name="Shape 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" name="Shape 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" name="Shape 5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" name="Shape 5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" name="Shape 5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" name="Shape 5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" name="Shape 60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Shape 6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" name="Shape 6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" name="Shape 6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两栏内容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" name="Shape 1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" name="Shape 11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" name="Shape 1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" name="Shape 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" name="Shape 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" name="Shape 36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9" name="Shape 37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0" name="Shape 3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Shape 3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" name="Shape 4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" name="Shape 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4" name="Shape 4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仅标题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7" name="Shape 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8" name="Shape 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9" name="Shape 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" name="Shape 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" name="Shape 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内容与标题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6" name="Shape 4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Shape 45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58" name="Shape 4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Shape 4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Shape 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图片与标题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Shape 2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5" name="Shape 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Shape 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Shape 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竖排文字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Shape 50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" name="Shape 5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Shape 5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Shape 5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竖排标题与文本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Shape 16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Shape 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Shape 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Shape 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" name="Shape 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Shape 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默认主题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5748369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32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l="1168" r="116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6604000" cy="68580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0D1326">
                  <a:alpha val="100000"/>
                </a:srgbClr>
              </a:gs>
              <a:gs pos="70000">
                <a:srgbClr val="0D1326">
                  <a:alpha val="95000"/>
                </a:srgbClr>
              </a:gs>
              <a:gs pos="100000">
                <a:srgbClr val="0D1326">
                  <a:alpha val="70000"/>
                </a:srgbClr>
              </a:gs>
            </a:gsLst>
            <a:lin ang="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62000" y="762000"/>
            <a:ext cx="50800" cy="7620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1016000" y="698500"/>
            <a:ext cx="508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MFE-1 UCAV · CONCEPTUAL DESIGN REPORT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1651000"/>
            <a:ext cx="5715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5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马踏飞燕 MFE-1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2000" y="2730500"/>
            <a:ext cx="558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察打一体无人驾驶飞机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2000" y="3403600"/>
            <a:ext cx="5588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A0AEC0"/>
                </a:solidFill>
                <a:latin typeface="Noto Sans SC"/>
                <a:ea typeface="Noto Sans SC"/>
                <a:cs typeface="Noto Sans SC"/>
                <a:sym typeface="Noto Sans SC"/>
              </a:rPr>
              <a:t>概念设计报告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 rot="-15626">
            <a:off x="762014" y="4184650"/>
            <a:ext cx="279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2563EB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0" name="AutoShape 10"/>
          <p:cNvSpPr/>
          <p:nvPr/>
        </p:nvSpPr>
        <p:spPr>
          <a:xfrm>
            <a:off x="762000" y="4445000"/>
            <a:ext cx="558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400" b="0" i="0" u="none" strike="noStrike" dirty="0" err="1">
                <a:solidFill>
                  <a:srgbClr val="B4BED2"/>
                </a:solidFill>
                <a:latin typeface="Noto Sans SC"/>
                <a:ea typeface="Noto Sans SC"/>
                <a:cs typeface="Noto Sans SC"/>
                <a:sym typeface="Noto Sans SC"/>
              </a:rPr>
              <a:t>基于</a:t>
            </a:r>
            <a:r>
              <a:rPr lang="en-US" sz="1400" b="0" i="0" u="none" strike="noStrike" dirty="0">
                <a:solidFill>
                  <a:srgbClr val="B4BED2"/>
                </a:solidFill>
                <a:latin typeface="Noto Sans SC"/>
                <a:ea typeface="Noto Sans SC"/>
                <a:cs typeface="Noto Sans SC"/>
                <a:sym typeface="Noto Sans SC"/>
              </a:rPr>
              <a:t> Cozy Mark IV </a:t>
            </a:r>
            <a:r>
              <a:rPr lang="en-US" sz="1400" b="0" i="0" u="none" strike="noStrike" dirty="0" err="1">
                <a:solidFill>
                  <a:srgbClr val="B4BED2"/>
                </a:solidFill>
                <a:latin typeface="Noto Sans SC"/>
                <a:ea typeface="Noto Sans SC"/>
                <a:cs typeface="Noto Sans SC"/>
                <a:sym typeface="Noto Sans SC"/>
              </a:rPr>
              <a:t>鸭式布局复合材料飞机</a:t>
            </a:r>
            <a:r>
              <a:rPr lang="zh-CN" altLang="en-US" sz="1400" b="0" i="0" u="none" strike="noStrike" dirty="0">
                <a:solidFill>
                  <a:srgbClr val="B4BED2"/>
                </a:solidFill>
                <a:latin typeface="Noto Sans SC"/>
                <a:ea typeface="Noto Sans SC"/>
                <a:cs typeface="Noto Sans SC"/>
                <a:sym typeface="Noto Sans SC"/>
              </a:rPr>
              <a:t>研发</a:t>
            </a:r>
            <a:endParaRPr lang="en-US" sz="1100" dirty="0"/>
          </a:p>
          <a:p>
            <a:pPr marL="0" indent="0" algn="l">
              <a:lnSpc>
                <a:spcPct val="133333"/>
              </a:lnSpc>
            </a:pPr>
            <a:r>
              <a:rPr lang="en-US" sz="1400" b="0" i="0" u="none" strike="noStrike" dirty="0" err="1">
                <a:solidFill>
                  <a:srgbClr val="B4BED2"/>
                </a:solidFill>
                <a:latin typeface="Noto Sans SC"/>
                <a:ea typeface="Noto Sans SC"/>
                <a:cs typeface="Noto Sans SC"/>
                <a:sym typeface="Noto Sans SC"/>
              </a:rPr>
              <a:t>搭载自研</a:t>
            </a:r>
            <a:r>
              <a:rPr lang="en-US" sz="1400" b="0" i="0" u="none" strike="noStrike" dirty="0">
                <a:solidFill>
                  <a:srgbClr val="B4BED2"/>
                </a:solidFill>
                <a:latin typeface="Noto Sans SC"/>
                <a:ea typeface="Noto Sans SC"/>
                <a:cs typeface="Noto Sans SC"/>
                <a:sym typeface="Noto Sans SC"/>
              </a:rPr>
              <a:t> OP-200T 200马力涡轮增压航空活塞发动机</a:t>
            </a:r>
          </a:p>
        </p:txBody>
      </p:sp>
      <p:sp>
        <p:nvSpPr>
          <p:cNvPr id="11" name="AutoShape 11"/>
          <p:cNvSpPr/>
          <p:nvPr/>
        </p:nvSpPr>
        <p:spPr>
          <a:xfrm>
            <a:off x="762000" y="5842000"/>
            <a:ext cx="5588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8C9BB4"/>
                </a:solidFill>
                <a:latin typeface="Noto Sans SC"/>
                <a:ea typeface="Noto Sans SC"/>
                <a:cs typeface="Noto Sans SC"/>
                <a:sym typeface="Noto Sans SC"/>
              </a:rPr>
              <a:t>麦克兰（上海）智能科技有限公司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2000" y="6197600"/>
            <a:ext cx="5588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7887A0"/>
                </a:solidFill>
                <a:latin typeface="Noto Sans SC"/>
                <a:ea typeface="Noto Sans SC"/>
                <a:cs typeface="Noto Sans SC"/>
                <a:sym typeface="Noto Sans SC"/>
              </a:rPr>
              <a:t>2026年8月 | 机密 / 军用专有信息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32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635000"/>
            <a:ext cx="50800" cy="5080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1016000" y="609600"/>
            <a:ext cx="508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CONTENTS · 报告目录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079500"/>
            <a:ext cx="635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目录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192">
            <a:off x="762004" y="1835150"/>
            <a:ext cx="1041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563EB">
                <a:alpha val="4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1016000" y="2159000"/>
            <a:ext cx="4826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01</a:t>
            </a:r>
            <a:r>
              <a:rPr lang="en-US" sz="1600" b="0" i="0" u="none" strike="noStrike">
                <a:solidFill>
                  <a:srgbClr val="DCE1F0"/>
                </a:solidFill>
                <a:latin typeface="Noto Sans SC"/>
                <a:ea typeface="Noto Sans SC"/>
                <a:cs typeface="Noto Sans SC"/>
                <a:sym typeface="Noto Sans SC"/>
              </a:rPr>
              <a:t>　设计概述与项目背景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16000" y="2603500"/>
            <a:ext cx="4826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r>
              <a:rPr lang="en-US" sz="1600" b="0" i="0" u="none" strike="noStrike">
                <a:solidFill>
                  <a:srgbClr val="DCE1F0"/>
                </a:solidFill>
                <a:latin typeface="Noto Sans SC"/>
                <a:ea typeface="Noto Sans SC"/>
                <a:cs typeface="Noto Sans SC"/>
                <a:sym typeface="Noto Sans SC"/>
              </a:rPr>
              <a:t>　总体方案与气动设计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016000" y="3048000"/>
            <a:ext cx="4826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03</a:t>
            </a:r>
            <a:r>
              <a:rPr lang="en-US" sz="1600" b="0" i="0" u="none" strike="noStrike">
                <a:solidFill>
                  <a:srgbClr val="DCE1F0"/>
                </a:solidFill>
                <a:latin typeface="Noto Sans SC"/>
                <a:ea typeface="Noto Sans SC"/>
                <a:cs typeface="Noto Sans SC"/>
                <a:sym typeface="Noto Sans SC"/>
              </a:rPr>
              <a:t>　结构设计与武器挂点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016000" y="3492500"/>
            <a:ext cx="4826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04</a:t>
            </a:r>
            <a:r>
              <a:rPr lang="en-US" sz="1600" b="0" i="0" u="none" strike="noStrike">
                <a:solidFill>
                  <a:srgbClr val="DCE1F0"/>
                </a:solidFill>
                <a:latin typeface="Noto Sans SC"/>
                <a:ea typeface="Noto Sans SC"/>
                <a:cs typeface="Noto Sans SC"/>
                <a:sym typeface="Noto Sans SC"/>
              </a:rPr>
              <a:t>　动力系统 OP-200T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016000" y="3937000"/>
            <a:ext cx="4826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05</a:t>
            </a:r>
            <a:r>
              <a:rPr lang="en-US" sz="1600" b="0" i="0" u="none" strike="noStrike">
                <a:solidFill>
                  <a:srgbClr val="DCE1F0"/>
                </a:solidFill>
                <a:latin typeface="Noto Sans SC"/>
                <a:ea typeface="Noto Sans SC"/>
                <a:cs typeface="Noto Sans SC"/>
                <a:sym typeface="Noto Sans SC"/>
              </a:rPr>
              <a:t>　无人机系统与察打任务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016000" y="4381500"/>
            <a:ext cx="4826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06</a:t>
            </a:r>
            <a:r>
              <a:rPr lang="en-US" sz="1600" b="0" i="0" u="none" strike="noStrike">
                <a:solidFill>
                  <a:srgbClr val="DCE1F0"/>
                </a:solidFill>
                <a:latin typeface="Noto Sans SC"/>
                <a:ea typeface="Noto Sans SC"/>
                <a:cs typeface="Noto Sans SC"/>
                <a:sym typeface="Noto Sans SC"/>
              </a:rPr>
              <a:t>　性能分析与任务剖面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016000" y="4826000"/>
            <a:ext cx="4826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07</a:t>
            </a:r>
            <a:r>
              <a:rPr lang="en-US" sz="1600" b="0" i="0" u="none" strike="noStrike">
                <a:solidFill>
                  <a:srgbClr val="DCE1F0"/>
                </a:solidFill>
                <a:latin typeface="Noto Sans SC"/>
                <a:ea typeface="Noto Sans SC"/>
                <a:cs typeface="Noto Sans SC"/>
                <a:sym typeface="Noto Sans SC"/>
              </a:rPr>
              <a:t>　国际对比与SWOT分析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016000" y="5270500"/>
            <a:ext cx="4826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08</a:t>
            </a:r>
            <a:r>
              <a:rPr lang="en-US" sz="1600" b="0" i="0" u="none" strike="noStrike">
                <a:solidFill>
                  <a:srgbClr val="DCE1F0"/>
                </a:solidFill>
                <a:latin typeface="Noto Sans SC"/>
                <a:ea typeface="Noto Sans SC"/>
                <a:cs typeface="Noto Sans SC"/>
                <a:sym typeface="Noto Sans SC"/>
              </a:rPr>
              <a:t>　结论与研制建议</a:t>
            </a:r>
            <a:endParaRPr lang="en-US" sz="1100"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rcRect t="13989" b="13989"/>
          <a:stretch>
            <a:fillRect/>
          </a:stretch>
        </p:blipFill>
        <p:spPr>
          <a:xfrm>
            <a:off x="6604000" y="2032000"/>
            <a:ext cx="4826000" cy="4318000"/>
          </a:xfrm>
          <a:prstGeom prst="roundRect">
            <a:avLst>
              <a:gd name="adj" fmla="val 3529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5" name="AutoShape 15"/>
          <p:cNvSpPr/>
          <p:nvPr/>
        </p:nvSpPr>
        <p:spPr>
          <a:xfrm>
            <a:off x="6604000" y="6477000"/>
            <a:ext cx="4826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8C9BB4"/>
                </a:solidFill>
                <a:latin typeface="Noto Sans SC"/>
                <a:ea typeface="Noto Sans SC"/>
                <a:cs typeface="Noto Sans SC"/>
                <a:sym typeface="Noto Sans SC"/>
              </a:rPr>
              <a:t>马踏飞燕 MFE-1 俯视图 · 鸭式布局构型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32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635000"/>
            <a:ext cx="50800" cy="5080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1016000" y="609600"/>
            <a:ext cx="508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01 · DESIGN OVERVIEW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079500"/>
            <a:ext cx="8890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项目背景与命名：鸭式布局察打一体平台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192">
            <a:off x="762004" y="1771650"/>
            <a:ext cx="1041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563EB">
                <a:alpha val="4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62000" y="2032000"/>
            <a:ext cx="5080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1666"/>
              </a:lnSpc>
              <a:defRPr/>
            </a:pPr>
            <a:r>
              <a:rPr lang="en-US" sz="14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"马踏飞燕"</a:t>
            </a:r>
            <a:r>
              <a:rPr lang="en-US" sz="14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取意东汉青铜艺术珍品："飞燕"喻前置鸭翼（Canard），"骏马"喻机身与主翼主体平台，形象表达鸭式布局"前翼引航、主机承力"的气动构型特征。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2000" y="3683000"/>
            <a:ext cx="5080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1666"/>
              </a:lnSpc>
              <a:defRPr/>
            </a:pPr>
            <a:r>
              <a:rPr lang="en-US" sz="14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项目代号 </a:t>
            </a:r>
            <a:r>
              <a:rPr lang="en-US" sz="14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MFE-1 UCAV</a:t>
            </a:r>
            <a:r>
              <a:rPr lang="en-US" sz="14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（Mat-Feiyan Experimental-1），定位于中程察打一体无人驾驶飞机，任务定位参考彩虹-3（CH-3）。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2000" y="5080000"/>
            <a:ext cx="5080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1666"/>
              </a:lnSpc>
              <a:defRPr/>
            </a:pPr>
            <a:r>
              <a:rPr lang="en-US" sz="14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以 </a:t>
            </a:r>
            <a:r>
              <a:rPr lang="en-US" sz="14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Cozy Mark IV</a:t>
            </a:r>
            <a:r>
              <a:rPr lang="en-US" sz="14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 鸭式推进复合材料飞机为原准机，继承成熟气动与结构平台，加装察打一体任务系统。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350000" y="2032000"/>
            <a:ext cx="5334000" cy="2286000"/>
          </a:xfrm>
          <a:prstGeom prst="roundRect">
            <a:avLst>
              <a:gd name="adj" fmla="val 6666"/>
            </a:avLst>
          </a:prstGeom>
          <a:solidFill>
            <a:srgbClr val="2563EB">
              <a:alpha val="12000"/>
            </a:srgbClr>
          </a:solidFill>
          <a:ln w="12700" cap="flat" cmpd="sng">
            <a:solidFill>
              <a:srgbClr val="2563EB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6604000" y="2222500"/>
            <a:ext cx="482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对标机型：彩虹-3 (CH-3)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604000" y="2667000"/>
            <a:ext cx="4826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en-US" sz="13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翼展约 8m · MTOW 约 650kg · 续航约 12h</a:t>
            </a:r>
            <a:endParaRPr lang="en-US" sz="1100"/>
          </a:p>
          <a:p>
            <a:pPr marL="0" indent="0" algn="l">
              <a:lnSpc>
                <a:spcPct val="150000"/>
              </a:lnSpc>
            </a:pPr>
            <a:r>
              <a:rPr lang="en-US" sz="13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国内列装数量最多的中程察打一体无人机</a:t>
            </a:r>
          </a:p>
          <a:p>
            <a:pPr marL="0" indent="0" algn="l">
              <a:lnSpc>
                <a:spcPct val="150000"/>
              </a:lnSpc>
            </a:pPr>
            <a:r>
              <a:rPr lang="en-US" sz="13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携带 EO/IR 吊舱 + AR-1 空地导弹</a:t>
            </a:r>
          </a:p>
          <a:p>
            <a:pPr marL="0" indent="0" algn="l">
              <a:lnSpc>
                <a:spcPct val="150000"/>
              </a:lnSpc>
            </a:pPr>
            <a:r>
              <a:rPr lang="en-US" sz="13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执行"发现即摧毁"任务</a:t>
            </a:r>
          </a:p>
        </p:txBody>
      </p:sp>
      <p:sp>
        <p:nvSpPr>
          <p:cNvPr id="12" name="AutoShape 12"/>
          <p:cNvSpPr/>
          <p:nvPr/>
        </p:nvSpPr>
        <p:spPr>
          <a:xfrm>
            <a:off x="6350000" y="4572000"/>
            <a:ext cx="5334000" cy="1651000"/>
          </a:xfrm>
          <a:prstGeom prst="roundRect">
            <a:avLst>
              <a:gd name="adj" fmla="val 9230"/>
            </a:avLst>
          </a:prstGeom>
          <a:solidFill>
            <a:srgbClr val="2563EB">
              <a:alpha val="8000"/>
            </a:srgbClr>
          </a:solidFill>
          <a:ln w="12700" cap="flat" cmpd="sng">
            <a:solidFill>
              <a:srgbClr val="2563EB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6604000" y="4724400"/>
            <a:ext cx="482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MFE-1 核心提升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604000" y="5080000"/>
            <a:ext cx="4826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en-US" sz="13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气动布局更先进：鸭式 vs 常规</a:t>
            </a:r>
            <a:endParaRPr lang="en-US" sz="1100"/>
          </a:p>
          <a:p>
            <a:pPr marL="0" indent="0" algn="l">
              <a:lnSpc>
                <a:spcPct val="150000"/>
              </a:lnSpc>
            </a:pPr>
            <a:r>
              <a:rPr lang="en-US" sz="13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动力更强劲：OP-200T 200hp 涡轮增压</a:t>
            </a:r>
          </a:p>
          <a:p>
            <a:pPr marL="0" indent="0" algn="l">
              <a:lnSpc>
                <a:spcPct val="150000"/>
              </a:lnSpc>
            </a:pPr>
            <a:r>
              <a:rPr lang="en-US" sz="13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结构平台更成熟：直接基于 Cozy Mark IV 图纸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32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635000"/>
            <a:ext cx="50800" cy="5080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1016000" y="609600"/>
            <a:ext cx="508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01 · DESIGN PRINCIPLES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079500"/>
            <a:ext cx="8890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设计原则：基于成熟平台的最小改动改型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192">
            <a:off x="762004" y="1771650"/>
            <a:ext cx="1041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563EB">
                <a:alpha val="4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62000" y="2095500"/>
            <a:ext cx="2540000" cy="2159000"/>
          </a:xfrm>
          <a:prstGeom prst="roundRect">
            <a:avLst>
              <a:gd name="adj" fmla="val 5882"/>
            </a:avLst>
          </a:prstGeom>
          <a:solidFill>
            <a:srgbClr val="2563EB">
              <a:alpha val="10000"/>
            </a:srgbClr>
          </a:solidFill>
          <a:ln w="12700" cap="flat" cmpd="sng">
            <a:solidFill>
              <a:srgbClr val="2563EB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952500" y="2286000"/>
            <a:ext cx="508000" cy="508000"/>
          </a:xfrm>
          <a:prstGeom prst="ellipse">
            <a:avLst/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1016000" y="2349500"/>
            <a:ext cx="38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1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952500" y="2921000"/>
            <a:ext cx="2159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原准机参数不变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952500" y="3276600"/>
            <a:ext cx="2159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4BED2"/>
                </a:solidFill>
                <a:latin typeface="Noto Sans SC"/>
                <a:ea typeface="Noto Sans SC"/>
                <a:cs typeface="Noto Sans SC"/>
                <a:sym typeface="Noto Sans SC"/>
              </a:rPr>
              <a:t>全部气动外形和结构尺寸严格遵循 Cozy Mark IV 原设计图，不做放大缩小。仅动力换装 OP-200T。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556000" y="2095500"/>
            <a:ext cx="2540000" cy="2159000"/>
          </a:xfrm>
          <a:prstGeom prst="roundRect">
            <a:avLst>
              <a:gd name="adj" fmla="val 5882"/>
            </a:avLst>
          </a:prstGeom>
          <a:solidFill>
            <a:srgbClr val="2563EB">
              <a:alpha val="10000"/>
            </a:srgbClr>
          </a:solidFill>
          <a:ln w="12700" cap="flat" cmpd="sng">
            <a:solidFill>
              <a:srgbClr val="2563EB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3746500" y="2286000"/>
            <a:ext cx="508000" cy="508000"/>
          </a:xfrm>
          <a:prstGeom prst="ellipse">
            <a:avLst/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3810000" y="2349500"/>
            <a:ext cx="38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2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3746500" y="2921000"/>
            <a:ext cx="2159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最小改动原则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3746500" y="3276600"/>
            <a:ext cx="2159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4BED2"/>
                </a:solidFill>
                <a:latin typeface="Noto Sans SC"/>
                <a:ea typeface="Noto Sans SC"/>
                <a:cs typeface="Noto Sans SC"/>
                <a:sym typeface="Noto Sans SC"/>
              </a:rPr>
              <a:t>仅移除有人驾驶系统、加装无人机系统，不改变任何承力结构和气动外形。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350000" y="2095500"/>
            <a:ext cx="2540000" cy="2159000"/>
          </a:xfrm>
          <a:prstGeom prst="roundRect">
            <a:avLst>
              <a:gd name="adj" fmla="val 5882"/>
            </a:avLst>
          </a:prstGeom>
          <a:solidFill>
            <a:srgbClr val="2563EB">
              <a:alpha val="10000"/>
            </a:srgbClr>
          </a:solidFill>
          <a:ln w="12700" cap="flat" cmpd="sng">
            <a:solidFill>
              <a:srgbClr val="2563EB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6540500" y="2286000"/>
            <a:ext cx="508000" cy="508000"/>
          </a:xfrm>
          <a:prstGeom prst="ellipse">
            <a:avLst/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8" name="AutoShape 18"/>
          <p:cNvSpPr/>
          <p:nvPr/>
        </p:nvSpPr>
        <p:spPr>
          <a:xfrm>
            <a:off x="6604000" y="2349500"/>
            <a:ext cx="38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3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540500" y="2921000"/>
            <a:ext cx="2159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飞行验证继承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6540500" y="3276600"/>
            <a:ext cx="2159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4BED2"/>
                </a:solidFill>
                <a:latin typeface="Noto Sans SC"/>
                <a:ea typeface="Noto Sans SC"/>
                <a:cs typeface="Noto Sans SC"/>
                <a:sym typeface="Noto Sans SC"/>
              </a:rPr>
              <a:t>原准机经过数十年、数百架飞机飞行验证，操纵品质、失速特性、结构强度均已充分验证。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9144000" y="2095500"/>
            <a:ext cx="2540000" cy="2159000"/>
          </a:xfrm>
          <a:prstGeom prst="roundRect">
            <a:avLst>
              <a:gd name="adj" fmla="val 5882"/>
            </a:avLst>
          </a:prstGeom>
          <a:solidFill>
            <a:srgbClr val="2563EB">
              <a:alpha val="10000"/>
            </a:srgbClr>
          </a:solidFill>
          <a:ln w="12700" cap="flat" cmpd="sng">
            <a:solidFill>
              <a:srgbClr val="2563EB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2" name="AutoShape 22"/>
          <p:cNvSpPr/>
          <p:nvPr/>
        </p:nvSpPr>
        <p:spPr>
          <a:xfrm>
            <a:off x="9334500" y="2286000"/>
            <a:ext cx="508000" cy="508000"/>
          </a:xfrm>
          <a:prstGeom prst="ellipse">
            <a:avLst/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3" name="AutoShape 23"/>
          <p:cNvSpPr/>
          <p:nvPr/>
        </p:nvSpPr>
        <p:spPr>
          <a:xfrm>
            <a:off x="9398000" y="2349500"/>
            <a:ext cx="38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4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9334500" y="2921000"/>
            <a:ext cx="2159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察打一体任务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9334500" y="3276600"/>
            <a:ext cx="2159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4BED2"/>
                </a:solidFill>
                <a:latin typeface="Noto Sans SC"/>
                <a:ea typeface="Noto Sans SC"/>
                <a:cs typeface="Noto Sans SC"/>
                <a:sym typeface="Noto Sans SC"/>
              </a:rPr>
              <a:t>参考 CH-3 成熟构型，EO/IR 吊舱 + SAR + 空地导弹 + 综合火控，全天候侦察精确打击。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762000" y="4572000"/>
            <a:ext cx="10922000" cy="1651000"/>
          </a:xfrm>
          <a:prstGeom prst="roundRect">
            <a:avLst>
              <a:gd name="adj" fmla="val 7692"/>
            </a:avLst>
          </a:prstGeom>
          <a:solidFill>
            <a:srgbClr val="2563EB">
              <a:alpha val="6000"/>
            </a:srgbClr>
          </a:solidFill>
          <a:ln w="12700" cap="flat" cmpd="sng">
            <a:solidFill>
              <a:srgbClr val="2563EB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7" name="AutoShape 27"/>
          <p:cNvSpPr/>
          <p:nvPr/>
        </p:nvSpPr>
        <p:spPr>
          <a:xfrm>
            <a:off x="1016000" y="47625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原准机：Cozy Mark IV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1016000" y="5143500"/>
            <a:ext cx="10414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200" b="0" i="0" u="none" strike="noStrike">
                <a:solidFill>
                  <a:srgbClr val="BEC8DC"/>
                </a:solidFill>
                <a:latin typeface="Noto Sans SC"/>
                <a:ea typeface="Noto Sans SC"/>
                <a:cs typeface="Noto Sans SC"/>
                <a:sym typeface="Noto Sans SC"/>
              </a:rPr>
              <a:t>由 Co-Z Development 公司基于 Rutan Long-EZ 发展而来，全球建造数量最多、飞行验证最充分的自制鸭式飞机之一。全复合材料结构、泡沫芯+BID/UND 铺层工艺、推进式动力布局及翼梢方向舵设计均经过数十年飞行验证。设计依据包括：Cozy Mark IV Section I 制造手册（228页/26章）、M系列全尺寸模板图（35页）、原准机飞行性能数据、CCAR-92 无人机运行规则、ARP4754A 系统开发指南。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32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635000"/>
            <a:ext cx="50800" cy="5080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1016000" y="609600"/>
            <a:ext cx="508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01 · KEY SPECIFICATIONS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079500"/>
            <a:ext cx="8890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主要技术指标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192">
            <a:off x="762004" y="1771650"/>
            <a:ext cx="1041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563EB">
                <a:alpha val="4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6" name="Table 6"/>
          <p:cNvGraphicFramePr>
            <a:graphicFrameLocks noGrp="1"/>
          </p:cNvGraphicFramePr>
          <p:nvPr/>
        </p:nvGraphicFramePr>
        <p:xfrm>
          <a:off x="762000" y="2032000"/>
          <a:ext cx="10668000" cy="4445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27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0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0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07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3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类别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3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参数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3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指标值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3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数据来源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BFD7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重量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D2DC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最大起飞重量 MTOW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748 kg (1650 lb)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A0AFC3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原准机设计极限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BFD7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重量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D2DC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空机重量（无人机型）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约 304 kg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A0AFC3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移除乘员+加装无人机系统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BFD7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几何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D2DC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主翼展 / 机长 / 机高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7.99m / 5.09m / 2.29m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A0AFC3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原准机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BFD7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性能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D2DC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巡航速度（75%功率）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290 km/h (180 mph)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A0AFC3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原准机, 8000ft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BFD7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性能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D2DC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最大平飞速度 / 失速速度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322 km/h / 97 km/h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A0AFC3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原准机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BFD7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性能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D2DC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航程 / 续航时间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约 1980 km / 约 8.7 h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A0AFC3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OP-200T, 55%功率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BFD7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性能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D2DC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实用升限 / 最大爬升率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6096 m / 6.1 m/s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A0AFC3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原准机, MTOW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BFD7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动力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D2DC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发动机 / 最大功率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OP-200T / 200 hp @2700rpm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A0AFC3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麦克兰自研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BFD7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任务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D2DCE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武器配置 / 作战半径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AR-1 x2 / 200km(视距)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A0AFC3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参考CH-3构型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32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635000"/>
            <a:ext cx="50800" cy="5080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1016000" y="609600"/>
            <a:ext cx="508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02 · GENERAL CONFIGURATION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079500"/>
            <a:ext cx="8890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总体构型：鸭式推进+翼梢小翼布局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192">
            <a:off x="762004" y="1771650"/>
            <a:ext cx="1041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563EB">
                <a:alpha val="4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l="8766" r="8766"/>
          <a:stretch>
            <a:fillRect/>
          </a:stretch>
        </p:blipFill>
        <p:spPr>
          <a:xfrm>
            <a:off x="762000" y="2032000"/>
            <a:ext cx="5588000" cy="4318000"/>
          </a:xfrm>
          <a:prstGeom prst="roundRect">
            <a:avLst>
              <a:gd name="adj" fmla="val 3529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7" name="AutoShape 7"/>
          <p:cNvSpPr/>
          <p:nvPr/>
        </p:nvSpPr>
        <p:spPr>
          <a:xfrm>
            <a:off x="762000" y="6451600"/>
            <a:ext cx="5588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8C9BB4"/>
                </a:solidFill>
                <a:latin typeface="Noto Sans SC"/>
                <a:ea typeface="Noto Sans SC"/>
                <a:cs typeface="Noto Sans SC"/>
                <a:sym typeface="Noto Sans SC"/>
              </a:rPr>
              <a:t>马踏飞燕 MFE-1 等轴测视图 · 鸭式推进布局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731000" y="2032000"/>
            <a:ext cx="5080000" cy="2222500"/>
          </a:xfrm>
          <a:prstGeom prst="roundRect">
            <a:avLst>
              <a:gd name="adj" fmla="val 4571"/>
            </a:avLst>
          </a:prstGeom>
          <a:solidFill>
            <a:srgbClr val="2563EB">
              <a:alpha val="12000"/>
            </a:srgbClr>
          </a:solidFill>
          <a:ln w="12700" cap="flat" cmpd="sng">
            <a:solidFill>
              <a:srgbClr val="2563EB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6921500" y="2133600"/>
            <a:ext cx="4699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六大构型特征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921500" y="2476500"/>
            <a:ext cx="4699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01</a:t>
            </a: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 前置全动鸭翼 · 翼展3.81m · -15°~+30°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921500" y="2755900"/>
            <a:ext cx="4699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 中单翼主翼 · 翼展7.99m · 展弦比8.3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921500" y="3035300"/>
            <a:ext cx="4699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03</a:t>
            </a: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 翼梢小翼+方向舵 · 高0.60m · ±25°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921500" y="3314700"/>
            <a:ext cx="4699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04</a:t>
            </a: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 椭圆截面机身+大边条 · 长5.09m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921500" y="3594100"/>
            <a:ext cx="4699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05</a:t>
            </a: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 推进式动力 · OP-200T 200hp · 3叶恒速桨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6921500" y="3873500"/>
            <a:ext cx="4699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06</a:t>
            </a: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 前三点起落架 · 主轮距1.6m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731000" y="4572000"/>
            <a:ext cx="5080000" cy="1778000"/>
          </a:xfrm>
          <a:prstGeom prst="roundRect">
            <a:avLst>
              <a:gd name="adj" fmla="val 5714"/>
            </a:avLst>
          </a:prstGeom>
          <a:solidFill>
            <a:srgbClr val="2563EB">
              <a:alpha val="6000"/>
            </a:srgbClr>
          </a:solidFill>
          <a:ln w="12700" cap="flat" cmpd="sng">
            <a:solidFill>
              <a:srgbClr val="2563EB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6921500" y="4699000"/>
            <a:ext cx="4699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核心几何参数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921500" y="5080000"/>
            <a:ext cx="2286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4BED2"/>
                </a:solidFill>
                <a:latin typeface="Noto Sans SC"/>
                <a:ea typeface="Noto Sans SC"/>
                <a:cs typeface="Noto Sans SC"/>
                <a:sym typeface="Noto Sans SC"/>
              </a:rPr>
              <a:t>主翼面积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9271000" y="5080000"/>
            <a:ext cx="2286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7.66 m²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6921500" y="5359400"/>
            <a:ext cx="2286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4BED2"/>
                </a:solidFill>
                <a:latin typeface="Noto Sans SC"/>
                <a:ea typeface="Noto Sans SC"/>
                <a:cs typeface="Noto Sans SC"/>
                <a:sym typeface="Noto Sans SC"/>
              </a:rPr>
              <a:t>鸭翼面积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9271000" y="5359400"/>
            <a:ext cx="2286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1.30 m²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6921500" y="5638800"/>
            <a:ext cx="2286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4BED2"/>
                </a:solidFill>
                <a:latin typeface="Noto Sans SC"/>
                <a:ea typeface="Noto Sans SC"/>
                <a:cs typeface="Noto Sans SC"/>
                <a:sym typeface="Noto Sans SC"/>
              </a:rPr>
              <a:t>燃油容量（边条油箱）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9271000" y="5638800"/>
            <a:ext cx="2286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197 L (52 US gal)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6921500" y="5918200"/>
            <a:ext cx="2286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4BED2"/>
                </a:solidFill>
                <a:latin typeface="Noto Sans SC"/>
                <a:ea typeface="Noto Sans SC"/>
                <a:cs typeface="Noto Sans SC"/>
                <a:sym typeface="Noto Sans SC"/>
              </a:rPr>
              <a:t>翼载（MTOW）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9271000" y="5918200"/>
            <a:ext cx="2286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97.6 kg/m²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32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635000"/>
            <a:ext cx="50800" cy="5080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1016000" y="609600"/>
            <a:ext cx="508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02 · AERODYNAMIC DESIGN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079500"/>
            <a:ext cx="8890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气动设计：鸭式布局本质安全失速特性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192">
            <a:off x="762004" y="1771650"/>
            <a:ext cx="1041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563EB">
                <a:alpha val="4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3684" b="23684"/>
          <a:stretch>
            <a:fillRect/>
          </a:stretch>
        </p:blipFill>
        <p:spPr>
          <a:xfrm>
            <a:off x="762000" y="2032000"/>
            <a:ext cx="4826000" cy="2540000"/>
          </a:xfrm>
          <a:prstGeom prst="roundRect">
            <a:avLst>
              <a:gd name="adj" fmla="val 5000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7" name="AutoShape 7"/>
          <p:cNvSpPr/>
          <p:nvPr/>
        </p:nvSpPr>
        <p:spPr>
          <a:xfrm>
            <a:off x="762000" y="4635500"/>
            <a:ext cx="4826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8C9BB4"/>
                </a:solidFill>
                <a:latin typeface="Noto Sans SC"/>
                <a:ea typeface="Noto Sans SC"/>
                <a:cs typeface="Noto Sans SC"/>
                <a:sym typeface="Noto Sans SC"/>
              </a:rPr>
              <a:t>侧视图 · 鸭翼-主翼-翼梢小翼布局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2000" y="5016500"/>
            <a:ext cx="2540000" cy="1651000"/>
          </a:xfrm>
          <a:prstGeom prst="roundRect">
            <a:avLst>
              <a:gd name="adj" fmla="val 6153"/>
            </a:avLst>
          </a:prstGeom>
          <a:solidFill>
            <a:srgbClr val="2563EB">
              <a:alpha val="10000"/>
            </a:srgbClr>
          </a:solidFill>
          <a:ln w="12700" cap="flat" cmpd="sng">
            <a:solidFill>
              <a:srgbClr val="2563EB">
                <a:alpha val="3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889000" y="5118100"/>
            <a:ext cx="2286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最大升力系数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89000" y="5435600"/>
            <a:ext cx="228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1.6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889000" y="5994400"/>
            <a:ext cx="228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A0AFC3"/>
                </a:solidFill>
                <a:latin typeface="Noto Sans SC"/>
                <a:ea typeface="Noto Sans SC"/>
                <a:cs typeface="Noto Sans SC"/>
                <a:sym typeface="Noto Sans SC"/>
              </a:rPr>
              <a:t>鸭翼+主翼+边条组合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3492500" y="5016500"/>
            <a:ext cx="2349500" cy="1651000"/>
          </a:xfrm>
          <a:prstGeom prst="roundRect">
            <a:avLst>
              <a:gd name="adj" fmla="val 6153"/>
            </a:avLst>
          </a:prstGeom>
          <a:solidFill>
            <a:srgbClr val="2563EB">
              <a:alpha val="10000"/>
            </a:srgbClr>
          </a:solidFill>
          <a:ln w="12700" cap="flat" cmpd="sng">
            <a:solidFill>
              <a:srgbClr val="2563EB">
                <a:alpha val="3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3619500" y="5118100"/>
            <a:ext cx="20955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最大升阻比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3619500" y="5435600"/>
            <a:ext cx="20955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15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3619500" y="5994400"/>
            <a:ext cx="20955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A0AFC3"/>
                </a:solidFill>
                <a:latin typeface="Noto Sans SC"/>
                <a:ea typeface="Noto Sans SC"/>
                <a:cs typeface="Noto Sans SC"/>
                <a:sym typeface="Noto Sans SC"/>
              </a:rPr>
              <a:t>层流翼型+光滑复材蒙皮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969000" y="2032000"/>
            <a:ext cx="5842000" cy="2540000"/>
          </a:xfrm>
          <a:prstGeom prst="roundRect">
            <a:avLst>
              <a:gd name="adj" fmla="val 4000"/>
            </a:avLst>
          </a:prstGeom>
          <a:solidFill>
            <a:srgbClr val="2563EB">
              <a:alpha val="8000"/>
            </a:srgbClr>
          </a:solidFill>
          <a:ln w="12700" cap="flat" cmpd="sng">
            <a:solidFill>
              <a:srgbClr val="2563EB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6159500" y="2159000"/>
            <a:ext cx="5588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翼面设计要点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159500" y="2540000"/>
            <a:ext cx="558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鸭翼</a:t>
            </a: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 NACA23012/10渐变翼型 · 全动 · 后掠30°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159500" y="2844800"/>
            <a:ext cx="558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主翼</a:t>
            </a: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 NACA63_2-615层流翼型 · 3°扭转 · 后掠12°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6159500" y="3149600"/>
            <a:ext cx="558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翼梢小翼</a:t>
            </a: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 NACA0010对称翼型 · 减阻15-20% · 方向舵±25°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6159500" y="3454400"/>
            <a:ext cx="558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机身边条</a:t>
            </a: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 大迎角产生边条涡 · 延缓主翼失速 · 内含油箱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6159500" y="3759200"/>
            <a:ext cx="558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副翼</a:t>
            </a: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 后缘外侧40%展长 · ±15° · 铅配重防颤振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5969000" y="4762500"/>
            <a:ext cx="5842000" cy="1651000"/>
          </a:xfrm>
          <a:prstGeom prst="roundRect">
            <a:avLst>
              <a:gd name="adj" fmla="val 6153"/>
            </a:avLst>
          </a:prstGeom>
          <a:solidFill>
            <a:srgbClr val="2563EB">
              <a:alpha val="12000"/>
            </a:srgbClr>
          </a:solidFill>
          <a:ln w="12700" cap="flat" cmpd="sng">
            <a:solidFill>
              <a:srgbClr val="2563EB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4" name="AutoShape 24"/>
          <p:cNvSpPr/>
          <p:nvPr/>
        </p:nvSpPr>
        <p:spPr>
          <a:xfrm>
            <a:off x="6159500" y="4889500"/>
            <a:ext cx="5588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本质安全失速特性（三阶段）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6159500" y="5232400"/>
            <a:ext cx="5588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0-16°</a:t>
            </a: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 鸭翼主翼均未失速，俯仰力矩稳定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6159500" y="5511800"/>
            <a:ext cx="5588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16-18°</a:t>
            </a: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 鸭翼先失速产生自动低头力矩，主翼仍正常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6159500" y="5791200"/>
            <a:ext cx="5588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&gt;18°</a:t>
            </a: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 主翼开始失速，但鸭翼低头力矩使飞机难以维持大迎角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6159500" y="6070600"/>
            <a:ext cx="5588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飞控失效或操纵失误时不会进入危险失速/尾旋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32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635000"/>
            <a:ext cx="50800" cy="5080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1016000" y="609600"/>
            <a:ext cx="508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03 · STRUCTURAL DESIGN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079500"/>
            <a:ext cx="8890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结构设计：全复合材料体系与武器挂点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192">
            <a:off x="762004" y="1771650"/>
            <a:ext cx="1041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563EB">
                <a:alpha val="4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62000" y="2032000"/>
            <a:ext cx="5334000" cy="2222500"/>
          </a:xfrm>
          <a:prstGeom prst="roundRect">
            <a:avLst>
              <a:gd name="adj" fmla="val 4571"/>
            </a:avLst>
          </a:prstGeom>
          <a:solidFill>
            <a:srgbClr val="2563EB">
              <a:alpha val="8000"/>
            </a:srgbClr>
          </a:solidFill>
          <a:ln w="12700" cap="flat" cmpd="sng">
            <a:solidFill>
              <a:srgbClr val="2563EB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952500" y="2159000"/>
            <a:ext cx="5080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复合材料结构材料体系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952500" y="2540000"/>
            <a:ext cx="508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BID双向玻璃布</a:t>
            </a: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 RA5277 7oz/yd² · 蒙皮/腹板/硬点 · 45°斜裁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952500" y="2844800"/>
            <a:ext cx="508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UND单向玻璃带</a:t>
            </a: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 RA5177 3"宽 · 翼梁帽/主承力条 · 展向0°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952500" y="3149600"/>
            <a:ext cx="508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PVC泡沫芯</a:t>
            </a: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 H45/H100 · 翼面/机身芯材 · 泡沫芯夹芯结构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52500" y="3454400"/>
            <a:ext cx="508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环氧树脂</a:t>
            </a: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 RAE/Safe-T-Poxy · 基体树脂 · 全尺寸模板放样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952500" y="3759200"/>
            <a:ext cx="508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硬点规范</a:t>
            </a: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 22层BID实心玻璃块+铝合金衬套 · 集中载荷区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62000" y="4445000"/>
            <a:ext cx="5334000" cy="1968500"/>
          </a:xfrm>
          <a:prstGeom prst="roundRect">
            <a:avLst>
              <a:gd name="adj" fmla="val 5161"/>
            </a:avLst>
          </a:prstGeom>
          <a:solidFill>
            <a:srgbClr val="2563EB">
              <a:alpha val="12000"/>
            </a:srgbClr>
          </a:solidFill>
          <a:ln w="12700" cap="flat" cmpd="sng">
            <a:solidFill>
              <a:srgbClr val="2563EB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952500" y="4572000"/>
            <a:ext cx="5080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中央翼盒（全机最关键承力结构）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952500" y="4953000"/>
            <a:ext cx="508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盒形梁结构 · 盒宽21.6cm · 盒高14.0cm · 翼梁帽高13.0cm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952500" y="5257800"/>
            <a:ext cx="508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翼梁帽：UND单向带多层叠铺，翼根16.0mm→翼尖7.9mm锥形变薄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952500" y="5562600"/>
            <a:ext cx="508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翼身接头：LWA铝合金接头螺栓连接 · 22层BID硬点加强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52500" y="5867400"/>
            <a:ext cx="508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设计极限过载 +6g/-3g · 数据来自M-9/M-20全尺寸模板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350000" y="2032000"/>
            <a:ext cx="5334000" cy="4381500"/>
          </a:xfrm>
          <a:prstGeom prst="roundRect">
            <a:avLst>
              <a:gd name="adj" fmla="val 2318"/>
            </a:avLst>
          </a:prstGeom>
          <a:solidFill>
            <a:srgbClr val="2563EB">
              <a:alpha val="6000"/>
            </a:srgbClr>
          </a:solidFill>
          <a:ln w="12700" cap="flat" cmpd="sng">
            <a:solidFill>
              <a:srgbClr val="2563EB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0" name="AutoShape 20"/>
          <p:cNvSpPr/>
          <p:nvPr/>
        </p:nvSpPr>
        <p:spPr>
          <a:xfrm>
            <a:off x="6540500" y="2159000"/>
            <a:ext cx="5080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武器挂点结构设计（察打一体加装）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6540500" y="2540000"/>
            <a:ext cx="508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位置</a:t>
            </a: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 左右机翼下表面 · 展向BL30(距中线762mm)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6540500" y="2844800"/>
            <a:ext cx="508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弦向</a:t>
            </a: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 约30%弦长 · 与主翼翼梁位置重合承力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6540500" y="3149600"/>
            <a:ext cx="508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结构</a:t>
            </a: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 22层BID实心玻璃块+1/2"铝衬套(6061-T6)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6540500" y="3454400"/>
            <a:ext cx="508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加强</a:t>
            </a: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 翼梁帽局部加厚(+2层UND) · 硬点150x150mm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6540500" y="3759200"/>
            <a:ext cx="508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挂架</a:t>
            </a: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 复材/7075-T6铝 · 4颗AN6螺栓 · 14"吊耳间距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6540500" y="4064000"/>
            <a:ext cx="508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承载</a:t>
            </a: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 单挂点设计极限400kgf · 6g机动过载</a:t>
            </a:r>
            <a:endParaRPr lang="en-US" sz="1100"/>
          </a:p>
        </p:txBody>
      </p:sp>
      <p:cxnSp>
        <p:nvCxnSpPr>
          <p:cNvPr id="27" name="Connector 27"/>
          <p:cNvCxnSpPr/>
          <p:nvPr/>
        </p:nvCxnSpPr>
        <p:spPr>
          <a:xfrm rot="-8814">
            <a:off x="6540508" y="4438650"/>
            <a:ext cx="4953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563EB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" name="AutoShape 28"/>
          <p:cNvSpPr/>
          <p:nvPr/>
        </p:nvSpPr>
        <p:spPr>
          <a:xfrm>
            <a:off x="6540500" y="4572000"/>
            <a:ext cx="5080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重量分解（无人机型）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6540500" y="4953000"/>
            <a:ext cx="2413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4BED2"/>
                </a:solidFill>
                <a:latin typeface="Noto Sans SC"/>
                <a:ea typeface="Noto Sans SC"/>
                <a:cs typeface="Noto Sans SC"/>
                <a:sym typeface="Noto Sans SC"/>
              </a:rPr>
              <a:t>机身结构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9017000" y="4953000"/>
            <a:ext cx="2413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55 kg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6540500" y="5232400"/>
            <a:ext cx="2413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4BED2"/>
                </a:solidFill>
                <a:latin typeface="Noto Sans SC"/>
                <a:ea typeface="Noto Sans SC"/>
                <a:cs typeface="Noto Sans SC"/>
                <a:sym typeface="Noto Sans SC"/>
              </a:rPr>
              <a:t>主翼+鸭翼结构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9017000" y="5232400"/>
            <a:ext cx="2413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55 kg</a:t>
            </a:r>
            <a:endParaRPr lang="en-US" sz="1100"/>
          </a:p>
        </p:txBody>
      </p:sp>
      <p:sp>
        <p:nvSpPr>
          <p:cNvPr id="33" name="AutoShape 33"/>
          <p:cNvSpPr/>
          <p:nvPr/>
        </p:nvSpPr>
        <p:spPr>
          <a:xfrm>
            <a:off x="6540500" y="5511800"/>
            <a:ext cx="2413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4BED2"/>
                </a:solidFill>
                <a:latin typeface="Noto Sans SC"/>
                <a:ea typeface="Noto Sans SC"/>
                <a:cs typeface="Noto Sans SC"/>
                <a:sym typeface="Noto Sans SC"/>
              </a:rPr>
              <a:t>动力系统(OP-200T)</a:t>
            </a:r>
            <a:endParaRPr lang="en-US" sz="1100"/>
          </a:p>
        </p:txBody>
      </p:sp>
      <p:sp>
        <p:nvSpPr>
          <p:cNvPr id="34" name="AutoShape 34"/>
          <p:cNvSpPr/>
          <p:nvPr/>
        </p:nvSpPr>
        <p:spPr>
          <a:xfrm>
            <a:off x="9017000" y="5511800"/>
            <a:ext cx="2413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120 kg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6540500" y="5791200"/>
            <a:ext cx="2413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4BED2"/>
                </a:solidFill>
                <a:latin typeface="Noto Sans SC"/>
                <a:ea typeface="Noto Sans SC"/>
                <a:cs typeface="Noto Sans SC"/>
                <a:sym typeface="Noto Sans SC"/>
              </a:rPr>
              <a:t>无人机系统加装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9017000" y="5791200"/>
            <a:ext cx="2413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44 kg</a:t>
            </a:r>
            <a:endParaRPr lang="en-US" sz="1100"/>
          </a:p>
        </p:txBody>
      </p:sp>
      <p:sp>
        <p:nvSpPr>
          <p:cNvPr id="37" name="AutoShape 37"/>
          <p:cNvSpPr/>
          <p:nvPr/>
        </p:nvSpPr>
        <p:spPr>
          <a:xfrm>
            <a:off x="6540500" y="6070600"/>
            <a:ext cx="2413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空机重量合计</a:t>
            </a:r>
            <a:endParaRPr lang="en-US" sz="1100"/>
          </a:p>
        </p:txBody>
      </p:sp>
      <p:sp>
        <p:nvSpPr>
          <p:cNvPr id="38" name="AutoShape 38"/>
          <p:cNvSpPr/>
          <p:nvPr/>
        </p:nvSpPr>
        <p:spPr>
          <a:xfrm>
            <a:off x="9017000" y="6070600"/>
            <a:ext cx="2413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约 304 kg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32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635000"/>
            <a:ext cx="50800" cy="5080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1016000" y="609600"/>
            <a:ext cx="508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04 · PROPULSION SYSTEM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079500"/>
            <a:ext cx="8890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动力系统：OP-200T 200马力涡轮增压发动机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192">
            <a:off x="762004" y="1771650"/>
            <a:ext cx="1041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563EB">
                <a:alpha val="4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62000" y="2032000"/>
            <a:ext cx="2540000" cy="1524000"/>
          </a:xfrm>
          <a:prstGeom prst="roundRect">
            <a:avLst>
              <a:gd name="adj" fmla="val 6666"/>
            </a:avLst>
          </a:prstGeom>
          <a:solidFill>
            <a:srgbClr val="2563EB">
              <a:alpha val="12000"/>
            </a:srgbClr>
          </a:solidFill>
          <a:ln w="12700" cap="flat" cmpd="sng">
            <a:solidFill>
              <a:srgbClr val="2563EB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889000" y="2159000"/>
            <a:ext cx="2286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A0AFC3"/>
                </a:solidFill>
                <a:latin typeface="Noto Sans SC"/>
                <a:ea typeface="Noto Sans SC"/>
                <a:cs typeface="Noto Sans SC"/>
                <a:sym typeface="Noto Sans SC"/>
              </a:rPr>
              <a:t>最大功率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89000" y="2438400"/>
            <a:ext cx="2286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200 hp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89000" y="3111500"/>
            <a:ext cx="228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A0AFC3"/>
                </a:solidFill>
                <a:latin typeface="Noto Sans SC"/>
                <a:ea typeface="Noto Sans SC"/>
                <a:cs typeface="Noto Sans SC"/>
                <a:sym typeface="Noto Sans SC"/>
              </a:rPr>
              <a:t>@2700rpm · 149kW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3492500" y="2032000"/>
            <a:ext cx="2540000" cy="1524000"/>
          </a:xfrm>
          <a:prstGeom prst="roundRect">
            <a:avLst>
              <a:gd name="adj" fmla="val 6666"/>
            </a:avLst>
          </a:prstGeom>
          <a:solidFill>
            <a:srgbClr val="2563EB">
              <a:alpha val="12000"/>
            </a:srgbClr>
          </a:solidFill>
          <a:ln w="12700" cap="flat" cmpd="sng">
            <a:solidFill>
              <a:srgbClr val="2563EB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3619500" y="2159000"/>
            <a:ext cx="2286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A0AFC3"/>
                </a:solidFill>
                <a:latin typeface="Noto Sans SC"/>
                <a:ea typeface="Noto Sans SC"/>
                <a:cs typeface="Noto Sans SC"/>
                <a:sym typeface="Noto Sans SC"/>
              </a:rPr>
              <a:t>最大扭矩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3619500" y="2438400"/>
            <a:ext cx="2286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380 N·m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3619500" y="3111500"/>
            <a:ext cx="228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A0AFC3"/>
                </a:solidFill>
                <a:latin typeface="Noto Sans SC"/>
                <a:ea typeface="Noto Sans SC"/>
                <a:cs typeface="Noto Sans SC"/>
                <a:sym typeface="Noto Sans SC"/>
              </a:rPr>
              <a:t>@2200rpm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223000" y="2032000"/>
            <a:ext cx="2540000" cy="1524000"/>
          </a:xfrm>
          <a:prstGeom prst="roundRect">
            <a:avLst>
              <a:gd name="adj" fmla="val 6666"/>
            </a:avLst>
          </a:prstGeom>
          <a:solidFill>
            <a:srgbClr val="2563EB">
              <a:alpha val="12000"/>
            </a:srgbClr>
          </a:solidFill>
          <a:ln w="12700" cap="flat" cmpd="sng">
            <a:solidFill>
              <a:srgbClr val="2563EB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6350000" y="2159000"/>
            <a:ext cx="2286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A0AFC3"/>
                </a:solidFill>
                <a:latin typeface="Noto Sans SC"/>
                <a:ea typeface="Noto Sans SC"/>
                <a:cs typeface="Noto Sans SC"/>
                <a:sym typeface="Noto Sans SC"/>
              </a:rPr>
              <a:t>巡航油耗(75%)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350000" y="2438400"/>
            <a:ext cx="2286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28 L/h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6350000" y="3111500"/>
            <a:ext cx="228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A0AFC3"/>
                </a:solidFill>
                <a:latin typeface="Noto Sans SC"/>
                <a:ea typeface="Noto Sans SC"/>
                <a:cs typeface="Noto Sans SC"/>
                <a:sym typeface="Noto Sans SC"/>
              </a:rPr>
              <a:t>比O-320省油约26%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953500" y="2032000"/>
            <a:ext cx="2540000" cy="1524000"/>
          </a:xfrm>
          <a:prstGeom prst="roundRect">
            <a:avLst>
              <a:gd name="adj" fmla="val 6666"/>
            </a:avLst>
          </a:prstGeom>
          <a:solidFill>
            <a:srgbClr val="2563EB">
              <a:alpha val="12000"/>
            </a:srgbClr>
          </a:solidFill>
          <a:ln w="12700" cap="flat" cmpd="sng">
            <a:solidFill>
              <a:srgbClr val="2563EB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9"/>
          <p:cNvSpPr/>
          <p:nvPr/>
        </p:nvSpPr>
        <p:spPr>
          <a:xfrm>
            <a:off x="9080500" y="2159000"/>
            <a:ext cx="2286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A0AFC3"/>
                </a:solidFill>
                <a:latin typeface="Noto Sans SC"/>
                <a:ea typeface="Noto Sans SC"/>
                <a:cs typeface="Noto Sans SC"/>
                <a:sym typeface="Noto Sans SC"/>
              </a:rPr>
              <a:t>干重 / TBO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9080500" y="2438400"/>
            <a:ext cx="2286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118kg/2000h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9080500" y="3111500"/>
            <a:ext cx="228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A0AFC3"/>
                </a:solidFill>
                <a:latin typeface="Noto Sans SC"/>
                <a:ea typeface="Noto Sans SC"/>
                <a:cs typeface="Noto Sans SC"/>
                <a:sym typeface="Noto Sans SC"/>
              </a:rPr>
              <a:t>含涡轮/发电机/启动机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762000" y="3810000"/>
            <a:ext cx="5334000" cy="2540000"/>
          </a:xfrm>
          <a:prstGeom prst="roundRect">
            <a:avLst>
              <a:gd name="adj" fmla="val 4000"/>
            </a:avLst>
          </a:prstGeom>
          <a:solidFill>
            <a:srgbClr val="2563EB">
              <a:alpha val="8000"/>
            </a:srgbClr>
          </a:solidFill>
          <a:ln w="12700" cap="flat" cmpd="sng">
            <a:solidFill>
              <a:srgbClr val="2563EB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3" name="AutoShape 23"/>
          <p:cNvSpPr/>
          <p:nvPr/>
        </p:nvSpPr>
        <p:spPr>
          <a:xfrm>
            <a:off x="952500" y="3937000"/>
            <a:ext cx="5080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发动机核心技术特征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952500" y="4318000"/>
            <a:ext cx="508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型式</a:t>
            </a: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 水平对置四缸·四冲程·涡轮增压·液冷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952500" y="4622800"/>
            <a:ext cx="508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排量</a:t>
            </a: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 2.0L · 缸径94mm×行程72mm · 压缩比9.0:1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952500" y="4927600"/>
            <a:ext cx="508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燃油</a:t>
            </a: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 高压共轨GDI直喷·200bar·FADEC精确控制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952500" y="5232400"/>
            <a:ext cx="508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增压</a:t>
            </a: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 废气涡轮1.5bar(abs)·空-空中冷·临界高度4500m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952500" y="5537200"/>
            <a:ext cx="508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冷却</a:t>
            </a: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 液冷双回路·缸盖110°C/缸体90°C·节温器独立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952500" y="5842000"/>
            <a:ext cx="508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国产化</a:t>
            </a: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 100%麦克兰自研·不受Rotax进口限制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6350000" y="3810000"/>
            <a:ext cx="5334000" cy="2540000"/>
          </a:xfrm>
          <a:prstGeom prst="roundRect">
            <a:avLst>
              <a:gd name="adj" fmla="val 4000"/>
            </a:avLst>
          </a:prstGeom>
          <a:solidFill>
            <a:srgbClr val="2563EB">
              <a:alpha val="8000"/>
            </a:srgbClr>
          </a:solidFill>
          <a:ln w="12700" cap="flat" cmpd="sng">
            <a:solidFill>
              <a:srgbClr val="2563EB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1" name="AutoShape 31"/>
          <p:cNvSpPr/>
          <p:nvPr/>
        </p:nvSpPr>
        <p:spPr>
          <a:xfrm>
            <a:off x="6540500" y="3937000"/>
            <a:ext cx="5080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FADEC全权限数字控制与螺旋桨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6540500" y="4318000"/>
            <a:ext cx="508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FADEC</a:t>
            </a: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 统一控制喷油/点火/增压/桨距/冷却/进气</a:t>
            </a:r>
            <a:endParaRPr lang="en-US" sz="1100"/>
          </a:p>
        </p:txBody>
      </p:sp>
      <p:sp>
        <p:nvSpPr>
          <p:cNvPr id="33" name="AutoShape 33"/>
          <p:cNvSpPr/>
          <p:nvPr/>
        </p:nvSpPr>
        <p:spPr>
          <a:xfrm>
            <a:off x="6540500" y="4622800"/>
            <a:ext cx="508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飞控集成</a:t>
            </a: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 CAN总线通信·飞控直接发油门·实时回传参数</a:t>
            </a:r>
            <a:endParaRPr lang="en-US" sz="1100"/>
          </a:p>
        </p:txBody>
      </p:sp>
      <p:sp>
        <p:nvSpPr>
          <p:cNvPr id="34" name="AutoShape 34"/>
          <p:cNvSpPr/>
          <p:nvPr/>
        </p:nvSpPr>
        <p:spPr>
          <a:xfrm>
            <a:off x="6540500" y="4927600"/>
            <a:ext cx="508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故障保护</a:t>
            </a: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 超温/超压/爆震/缺缸检测·自动降功率保护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6540500" y="5232400"/>
            <a:ext cx="508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螺旋桨</a:t>
            </a: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 3叶恒速复材桨·直径1.68m·FADEC统一调速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6540500" y="5537200"/>
            <a:ext cx="508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推进式</a:t>
            </a: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 桨气流不经机身·减阻降噪·机头光滑装传感器</a:t>
            </a:r>
            <a:endParaRPr lang="en-US" sz="1100"/>
          </a:p>
        </p:txBody>
      </p:sp>
      <p:sp>
        <p:nvSpPr>
          <p:cNvPr id="37" name="AutoShape 37"/>
          <p:cNvSpPr/>
          <p:nvPr/>
        </p:nvSpPr>
        <p:spPr>
          <a:xfrm>
            <a:off x="6540500" y="5842000"/>
            <a:ext cx="508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发电机</a:t>
            </a: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 28V/60A集成式·1680W·满足全机用电需求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32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635000"/>
            <a:ext cx="50800" cy="5080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1016000" y="609600"/>
            <a:ext cx="508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05 · UAV SYSTEMS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079500"/>
            <a:ext cx="8890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无人机系统：三余度飞控与多链路通信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192">
            <a:off x="762004" y="1771650"/>
            <a:ext cx="1041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563EB">
                <a:alpha val="4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62000" y="2032000"/>
            <a:ext cx="3556000" cy="2222500"/>
          </a:xfrm>
          <a:prstGeom prst="roundRect">
            <a:avLst>
              <a:gd name="adj" fmla="val 4571"/>
            </a:avLst>
          </a:prstGeom>
          <a:solidFill>
            <a:srgbClr val="2563EB">
              <a:alpha val="10000"/>
            </a:srgbClr>
          </a:solidFill>
          <a:ln w="12700" cap="flat" cmpd="sng">
            <a:solidFill>
              <a:srgbClr val="2563EB">
                <a:alpha val="3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952500" y="2159000"/>
            <a:ext cx="3302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飞控系统架构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952500" y="2540000"/>
            <a:ext cx="3302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计算机</a:t>
            </a: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 三余度·交叉监控投票·100Hz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952500" y="2844800"/>
            <a:ext cx="3302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操纵面</a:t>
            </a: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 11通道·关键通道双余度舵机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952500" y="3149600"/>
            <a:ext cx="3302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控制律</a:t>
            </a: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 正常/降级/直接三模式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52500" y="3454400"/>
            <a:ext cx="3302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自动驾驶</a:t>
            </a: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 100+航点·自动起降·应急返航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952500" y="3759200"/>
            <a:ext cx="3302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开发流程</a:t>
            </a: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 遵循ARP4754A系统开发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508500" y="2032000"/>
            <a:ext cx="3556000" cy="2222500"/>
          </a:xfrm>
          <a:prstGeom prst="roundRect">
            <a:avLst>
              <a:gd name="adj" fmla="val 4571"/>
            </a:avLst>
          </a:prstGeom>
          <a:solidFill>
            <a:srgbClr val="2563EB">
              <a:alpha val="10000"/>
            </a:srgbClr>
          </a:solidFill>
          <a:ln w="12700" cap="flat" cmpd="sng">
            <a:solidFill>
              <a:srgbClr val="2563EB">
                <a:alpha val="3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4699000" y="2159000"/>
            <a:ext cx="3302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传感器套件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699000" y="2540000"/>
            <a:ext cx="3302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IMU</a:t>
            </a: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 ADIS16470×3·三余度·200Hz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4699000" y="2844800"/>
            <a:ext cx="3302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GPS</a:t>
            </a: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 多频多模RTK×2·水平精度2cm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4699000" y="3149600"/>
            <a:ext cx="3302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空速管</a:t>
            </a: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 加热五孔×2·空速/AOA/侧滑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4699000" y="3454400"/>
            <a:ext cx="3302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高度计</a:t>
            </a: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 气压×2·无线电高度×1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4699000" y="3759200"/>
            <a:ext cx="3302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接口</a:t>
            </a: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 CAN总线/SPI接入飞控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8255000" y="2032000"/>
            <a:ext cx="3556000" cy="2222500"/>
          </a:xfrm>
          <a:prstGeom prst="roundRect">
            <a:avLst>
              <a:gd name="adj" fmla="val 4571"/>
            </a:avLst>
          </a:prstGeom>
          <a:solidFill>
            <a:srgbClr val="2563EB">
              <a:alpha val="10000"/>
            </a:srgbClr>
          </a:solidFill>
          <a:ln w="12700" cap="flat" cmpd="sng">
            <a:solidFill>
              <a:srgbClr val="2563EB">
                <a:alpha val="3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1"/>
          <p:cNvSpPr/>
          <p:nvPr/>
        </p:nvSpPr>
        <p:spPr>
          <a:xfrm>
            <a:off x="8445500" y="2159000"/>
            <a:ext cx="3302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通信链路（三冗余）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8445500" y="2540000"/>
            <a:ext cx="3302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主数据链</a:t>
            </a: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 OFDM宽带·100km·4Mbps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8445500" y="2844800"/>
            <a:ext cx="3302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备份链</a:t>
            </a: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 UHF窄带·150km·19.2kbps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8445500" y="3149600"/>
            <a:ext cx="3302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卫通</a:t>
            </a: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 北斗短报文·超视距应急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8445500" y="3454400"/>
            <a:ext cx="3302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加密</a:t>
            </a: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 AES-256·跳频抗干扰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445500" y="3759200"/>
            <a:ext cx="3302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丢失保护</a:t>
            </a: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 30s返航·5min应急降落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762000" y="4445000"/>
            <a:ext cx="5334000" cy="1968500"/>
          </a:xfrm>
          <a:prstGeom prst="roundRect">
            <a:avLst>
              <a:gd name="adj" fmla="val 5161"/>
            </a:avLst>
          </a:prstGeom>
          <a:solidFill>
            <a:srgbClr val="2563EB">
              <a:alpha val="8000"/>
            </a:srgbClr>
          </a:solidFill>
          <a:ln w="12700" cap="flat" cmpd="sng">
            <a:solidFill>
              <a:srgbClr val="2563EB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8" name="AutoShape 28"/>
          <p:cNvSpPr/>
          <p:nvPr/>
        </p:nvSpPr>
        <p:spPr>
          <a:xfrm>
            <a:off x="952500" y="4572000"/>
            <a:ext cx="5080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操纵系统无人机化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952500" y="4953000"/>
            <a:ext cx="508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移除</a:t>
            </a: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 驾驶杆/脚蹬/钢索/推杆/人工配平·减重10-15kg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952500" y="5257800"/>
            <a:ext cx="508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加装</a:t>
            </a: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 11通道电动舵机·双余度LVDT位置传感器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952500" y="5562600"/>
            <a:ext cx="508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保留</a:t>
            </a: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 Bellcrank摇臂+推杆机构·输入端改舵机驱动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952500" y="5867400"/>
            <a:ext cx="508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刹车</a:t>
            </a: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 电液伺服阀·左右独立·差动刹车辅助转向</a:t>
            </a:r>
            <a:endParaRPr lang="en-US" sz="1100"/>
          </a:p>
        </p:txBody>
      </p:sp>
      <p:sp>
        <p:nvSpPr>
          <p:cNvPr id="33" name="AutoShape 33"/>
          <p:cNvSpPr/>
          <p:nvPr/>
        </p:nvSpPr>
        <p:spPr>
          <a:xfrm>
            <a:off x="6350000" y="4445000"/>
            <a:ext cx="5334000" cy="1968500"/>
          </a:xfrm>
          <a:prstGeom prst="roundRect">
            <a:avLst>
              <a:gd name="adj" fmla="val 5161"/>
            </a:avLst>
          </a:prstGeom>
          <a:solidFill>
            <a:srgbClr val="2563EB">
              <a:alpha val="8000"/>
            </a:srgbClr>
          </a:solidFill>
          <a:ln w="12700" cap="flat" cmpd="sng">
            <a:solidFill>
              <a:srgbClr val="2563EB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4" name="AutoShape 34"/>
          <p:cNvSpPr/>
          <p:nvPr/>
        </p:nvSpPr>
        <p:spPr>
          <a:xfrm>
            <a:off x="6540500" y="4572000"/>
            <a:ext cx="5080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电气系统（28V DC体系）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6540500" y="4953000"/>
            <a:ext cx="508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电源</a:t>
            </a: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 OP-200T集成28V/60A发电机·1680W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6540500" y="5257800"/>
            <a:ext cx="508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电池</a:t>
            </a: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 28V/15Ah锂电池·替代原12V凝胶电池</a:t>
            </a:r>
            <a:endParaRPr lang="en-US" sz="1100"/>
          </a:p>
        </p:txBody>
      </p:sp>
      <p:sp>
        <p:nvSpPr>
          <p:cNvPr id="37" name="AutoShape 37"/>
          <p:cNvSpPr/>
          <p:nvPr/>
        </p:nvSpPr>
        <p:spPr>
          <a:xfrm>
            <a:off x="6540500" y="5562600"/>
            <a:ext cx="508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配电</a:t>
            </a: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 分布式·关键设备双路供电·独立断路器</a:t>
            </a:r>
            <a:endParaRPr lang="en-US" sz="1100"/>
          </a:p>
        </p:txBody>
      </p:sp>
      <p:sp>
        <p:nvSpPr>
          <p:cNvPr id="38" name="AutoShape 38"/>
          <p:cNvSpPr/>
          <p:nvPr/>
        </p:nvSpPr>
        <p:spPr>
          <a:xfrm>
            <a:off x="6540500" y="5867400"/>
            <a:ext cx="508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应急</a:t>
            </a:r>
            <a:r>
              <a:rPr lang="en-US" sz="1200" b="0" i="0" u="none" strike="noStrike">
                <a:solidFill>
                  <a:srgbClr val="D2DCEB"/>
                </a:solidFill>
                <a:latin typeface="Noto Sans SC"/>
                <a:ea typeface="Noto Sans SC"/>
                <a:cs typeface="Noto Sans SC"/>
                <a:sym typeface="Noto Sans SC"/>
              </a:rPr>
              <a:t> 12V/5Ah独立电池·主电源失效供电15分钟</a:t>
            </a:r>
            <a:endParaRPr lang="en-US"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32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635000"/>
            <a:ext cx="50800" cy="5080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1016000" y="609600"/>
            <a:ext cx="508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05 · ISR &amp; STRIKE SYSTEM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079500"/>
            <a:ext cx="8890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察打一体任务系统：发现即摧毁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192">
            <a:off x="762004" y="1771650"/>
            <a:ext cx="1041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563EB">
                <a:alpha val="4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097" b="2097"/>
          <a:stretch>
            <a:fillRect/>
          </a:stretch>
        </p:blipFill>
        <p:spPr>
          <a:xfrm>
            <a:off x="762000" y="2032000"/>
            <a:ext cx="4826000" cy="2540000"/>
          </a:xfrm>
          <a:prstGeom prst="roundRect">
            <a:avLst>
              <a:gd name="adj" fmla="val 5000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7" name="AutoShape 7"/>
          <p:cNvSpPr/>
          <p:nvPr/>
        </p:nvSpPr>
        <p:spPr>
          <a:xfrm>
            <a:off x="762000" y="4635500"/>
            <a:ext cx="4826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8C9BB4"/>
                </a:solidFill>
                <a:latin typeface="Noto Sans SC"/>
                <a:ea typeface="Noto Sans SC"/>
                <a:cs typeface="Noto Sans SC"/>
                <a:sym typeface="Noto Sans SC"/>
              </a:rPr>
              <a:t>马踏飞燕 MFE-1 陆军迷彩版 · 察打一体构型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2000" y="5016500"/>
            <a:ext cx="4826000" cy="1651000"/>
          </a:xfrm>
          <a:prstGeom prst="roundRect">
            <a:avLst>
              <a:gd name="adj" fmla="val 6153"/>
            </a:avLst>
          </a:prstGeom>
          <a:solidFill>
            <a:srgbClr val="2563EB">
              <a:alpha val="12000"/>
            </a:srgbClr>
          </a:solidFill>
          <a:ln w="12700" cap="flat" cmpd="sng">
            <a:solidFill>
              <a:srgbClr val="2563EB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889000" y="5118100"/>
            <a:ext cx="4572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AR-1 空地导弹（标准武器×2）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89000" y="5461000"/>
            <a:ext cx="4572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发射重量45kg · 弹长1.45m · 弹径180mm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889000" y="5740400"/>
            <a:ext cx="4572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射程8-10km · CEP≤1.5m · 战斗部10kg双用途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89000" y="6019800"/>
            <a:ext cx="4572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制导：惯性+卫星+半主动激光 · 破甲≥1000mm RHA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5842000" y="2032000"/>
            <a:ext cx="3048000" cy="2222500"/>
          </a:xfrm>
          <a:prstGeom prst="roundRect">
            <a:avLst>
              <a:gd name="adj" fmla="val 4571"/>
            </a:avLst>
          </a:prstGeom>
          <a:solidFill>
            <a:srgbClr val="2563EB">
              <a:alpha val="8000"/>
            </a:srgbClr>
          </a:solidFill>
          <a:ln w="12700" cap="flat" cmpd="sng">
            <a:solidFill>
              <a:srgbClr val="2563EB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5969000" y="2159000"/>
            <a:ext cx="2794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EO/IR 侦察吊舱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969000" y="2514600"/>
            <a:ext cx="2794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三轴稳定·360°方位·稳定精度≤20μrad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969000" y="2794000"/>
            <a:ext cx="2794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可见光1080p·30倍光学变焦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5969000" y="3073400"/>
            <a:ext cx="2794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红外制冷MCT 640×512·3-5μm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5969000" y="3352800"/>
            <a:ext cx="2794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激光测距10km·照射≥5km·光斑跟踪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5969000" y="3632200"/>
            <a:ext cx="2794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自动目标跟踪ATT·跟踪精度≤1mrad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5969000" y="3911600"/>
            <a:ext cx="2794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重量20-25kg·功耗80W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9080500" y="2032000"/>
            <a:ext cx="3048000" cy="2222500"/>
          </a:xfrm>
          <a:prstGeom prst="roundRect">
            <a:avLst>
              <a:gd name="adj" fmla="val 4571"/>
            </a:avLst>
          </a:prstGeom>
          <a:solidFill>
            <a:srgbClr val="2563EB">
              <a:alpha val="8000"/>
            </a:srgbClr>
          </a:solidFill>
          <a:ln w="12700" cap="flat" cmpd="sng">
            <a:solidFill>
              <a:srgbClr val="2563EB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2" name="AutoShape 22"/>
          <p:cNvSpPr/>
          <p:nvPr/>
        </p:nvSpPr>
        <p:spPr>
          <a:xfrm>
            <a:off x="9207500" y="2159000"/>
            <a:ext cx="2794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SAR 合成孔径雷达（可选）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9207500" y="2514600"/>
            <a:ext cx="2794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X波段9.5GHz·全天候侦察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9207500" y="2794000"/>
            <a:ext cx="2794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条带模式1.5m分辨率·幅宽10km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9207500" y="3073400"/>
            <a:ext cx="2794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聚束模式0.5m分辨率·3km×3km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9207500" y="3352800"/>
            <a:ext cx="2794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GMTI动目标指示·速度≥5km/h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9207500" y="3632200"/>
            <a:ext cx="2794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作用距离≥30km·机内实时处理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9207500" y="3911600"/>
            <a:ext cx="2794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重量25-30kg·功耗200W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5842000" y="4445000"/>
            <a:ext cx="6286500" cy="1651000"/>
          </a:xfrm>
          <a:prstGeom prst="roundRect">
            <a:avLst>
              <a:gd name="adj" fmla="val 6153"/>
            </a:avLst>
          </a:prstGeom>
          <a:solidFill>
            <a:srgbClr val="2563EB">
              <a:alpha val="12000"/>
            </a:srgbClr>
          </a:solidFill>
          <a:ln w="12700" cap="flat" cmpd="sng">
            <a:solidFill>
              <a:srgbClr val="2563EB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0" name="AutoShape 30"/>
          <p:cNvSpPr/>
          <p:nvPr/>
        </p:nvSpPr>
        <p:spPr>
          <a:xfrm>
            <a:off x="5969000" y="4572000"/>
            <a:ext cx="60325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综合火控计算机 + 三重安全确认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5969000" y="4927600"/>
            <a:ext cx="60325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火控</a:t>
            </a: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 多传感器融合·目标定位≤5m CEP·≥10目标同时跟踪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5969000" y="5207000"/>
            <a:ext cx="60325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解算</a:t>
            </a: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 实时解算投放包线·武器管理·激光照射控制·BDA评估</a:t>
            </a:r>
            <a:endParaRPr lang="en-US" sz="1100"/>
          </a:p>
        </p:txBody>
      </p:sp>
      <p:sp>
        <p:nvSpPr>
          <p:cNvPr id="33" name="AutoShape 33"/>
          <p:cNvSpPr/>
          <p:nvPr/>
        </p:nvSpPr>
        <p:spPr>
          <a:xfrm>
            <a:off x="5969000" y="5486400"/>
            <a:ext cx="60325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安全</a:t>
            </a: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 火控+飞控双重确认·操作员人在回路最终授权·投放包线检查</a:t>
            </a:r>
            <a:endParaRPr lang="en-US" sz="1100"/>
          </a:p>
        </p:txBody>
      </p:sp>
      <p:sp>
        <p:nvSpPr>
          <p:cNvPr id="34" name="AutoShape 34"/>
          <p:cNvSpPr/>
          <p:nvPr/>
        </p:nvSpPr>
        <p:spPr>
          <a:xfrm>
            <a:off x="5969000" y="5765800"/>
            <a:ext cx="60325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火控与飞控物理隔离·火控故障不影响飞行安全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32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635000"/>
            <a:ext cx="50800" cy="5080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1016000" y="609600"/>
            <a:ext cx="508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06 · PERFORMANCE ANALYSIS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079500"/>
            <a:ext cx="8890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性能分析：航程航时与起降性能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192">
            <a:off x="762004" y="1771650"/>
            <a:ext cx="1041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563EB">
                <a:alpha val="4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6" name="Table 6"/>
          <p:cNvGraphicFramePr>
            <a:graphicFrameLocks noGrp="1"/>
          </p:cNvGraphicFramePr>
          <p:nvPr/>
        </p:nvGraphicFramePr>
        <p:xfrm>
          <a:off x="762000" y="2032000"/>
          <a:ext cx="5334000" cy="2540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99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巡航性能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数值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条件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巡航速度(75%)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290 km/h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A0AFC3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8000ft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巡航速度(55%)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240 km/h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A0AFC3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远航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最大平飞速度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322 km/h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A0AFC3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海平面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最大爬升率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8.0 m/s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A0AFC3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OP-200T估算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7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实用升限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6096 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A0AFC3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原准机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6350000" y="2032000"/>
          <a:ext cx="5080000" cy="2540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1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99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起降/失速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数值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条件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起飞滑跑距离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180-200m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A0AFC3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OP-200T估算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着陆滑跑距离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183 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A0AFC3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刹车+减速板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失速速度(干净)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97 km/h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A0AFC3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MTOW海平面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着陆进近速度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125 km/h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A0AFC3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1.3×Vstall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7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最大侧风着陆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25 km/h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A0AFC3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原准机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AutoShape 8"/>
          <p:cNvSpPr/>
          <p:nvPr/>
        </p:nvSpPr>
        <p:spPr>
          <a:xfrm>
            <a:off x="952500" y="4762500"/>
            <a:ext cx="10414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航程与航时（基于OP-200T燃油消耗率重新计算）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952500" y="5270500"/>
            <a:ext cx="2540000" cy="1270000"/>
          </a:xfrm>
          <a:prstGeom prst="roundRect">
            <a:avLst>
              <a:gd name="adj" fmla="val 6000"/>
            </a:avLst>
          </a:prstGeom>
          <a:solidFill>
            <a:srgbClr val="2563EB">
              <a:alpha val="1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1079500" y="5359400"/>
            <a:ext cx="2286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A0AFC3"/>
                </a:solidFill>
                <a:latin typeface="Noto Sans SC"/>
                <a:ea typeface="Noto Sans SC"/>
                <a:cs typeface="Noto Sans SC"/>
                <a:sym typeface="Noto Sans SC"/>
              </a:rPr>
              <a:t>最大航程(含reserve)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079500" y="5651500"/>
            <a:ext cx="2286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1980 km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079500" y="6248400"/>
            <a:ext cx="228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A0AFC3"/>
                </a:solidFill>
                <a:latin typeface="Noto Sans SC"/>
                <a:ea typeface="Noto Sans SC"/>
                <a:cs typeface="Noto Sans SC"/>
                <a:sym typeface="Noto Sans SC"/>
              </a:rPr>
              <a:t>55%功率·240km/h·8.7h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3683000" y="5270500"/>
            <a:ext cx="2540000" cy="1270000"/>
          </a:xfrm>
          <a:prstGeom prst="roundRect">
            <a:avLst>
              <a:gd name="adj" fmla="val 6000"/>
            </a:avLst>
          </a:prstGeom>
          <a:solidFill>
            <a:srgbClr val="2563EB">
              <a:alpha val="1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3810000" y="5359400"/>
            <a:ext cx="2286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A0AFC3"/>
                </a:solidFill>
                <a:latin typeface="Noto Sans SC"/>
                <a:ea typeface="Noto Sans SC"/>
                <a:cs typeface="Noto Sans SC"/>
                <a:sym typeface="Noto Sans SC"/>
              </a:rPr>
              <a:t>续航时间(满油巡航)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3810000" y="5651500"/>
            <a:ext cx="2286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8.7 h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3810000" y="6248400"/>
            <a:ext cx="228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A0AFC3"/>
                </a:solidFill>
                <a:latin typeface="Noto Sans SC"/>
                <a:ea typeface="Noto Sans SC"/>
                <a:cs typeface="Noto Sans SC"/>
                <a:sym typeface="Noto Sans SC"/>
              </a:rPr>
              <a:t>含30min备用燃油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6413500" y="5270500"/>
            <a:ext cx="2540000" cy="1270000"/>
          </a:xfrm>
          <a:prstGeom prst="roundRect">
            <a:avLst>
              <a:gd name="adj" fmla="val 6000"/>
            </a:avLst>
          </a:prstGeom>
          <a:solidFill>
            <a:srgbClr val="2563EB">
              <a:alpha val="1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8" name="AutoShape 18"/>
          <p:cNvSpPr/>
          <p:nvPr/>
        </p:nvSpPr>
        <p:spPr>
          <a:xfrm>
            <a:off x="6540500" y="5359400"/>
            <a:ext cx="2286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A0AFC3"/>
                </a:solidFill>
                <a:latin typeface="Noto Sans SC"/>
                <a:ea typeface="Noto Sans SC"/>
                <a:cs typeface="Noto Sans SC"/>
                <a:sym typeface="Noto Sans SC"/>
              </a:rPr>
              <a:t>燃油消耗率(55%)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540500" y="5651500"/>
            <a:ext cx="2286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20 L/h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6540500" y="6248400"/>
            <a:ext cx="228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A0AFC3"/>
                </a:solidFill>
                <a:latin typeface="Noto Sans SC"/>
                <a:ea typeface="Noto Sans SC"/>
                <a:cs typeface="Noto Sans SC"/>
                <a:sym typeface="Noto Sans SC"/>
              </a:rPr>
              <a:t>比O-320省油约26%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9144000" y="5270500"/>
            <a:ext cx="2540000" cy="1270000"/>
          </a:xfrm>
          <a:prstGeom prst="roundRect">
            <a:avLst>
              <a:gd name="adj" fmla="val 6000"/>
            </a:avLst>
          </a:prstGeom>
          <a:solidFill>
            <a:srgbClr val="2563EB">
              <a:alpha val="1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2" name="AutoShape 22"/>
          <p:cNvSpPr/>
          <p:nvPr/>
        </p:nvSpPr>
        <p:spPr>
          <a:xfrm>
            <a:off x="9271000" y="5359400"/>
            <a:ext cx="2286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A0AFC3"/>
                </a:solidFill>
                <a:latin typeface="Noto Sans SC"/>
                <a:ea typeface="Noto Sans SC"/>
                <a:cs typeface="Noto Sans SC"/>
                <a:sym typeface="Noto Sans SC"/>
              </a:rPr>
              <a:t>比航程(55%功率)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9271000" y="5651500"/>
            <a:ext cx="2286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16.7 km/kg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9271000" y="6248400"/>
            <a:ext cx="228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A0AFC3"/>
                </a:solidFill>
                <a:latin typeface="Noto Sans SC"/>
                <a:ea typeface="Noto Sans SC"/>
                <a:cs typeface="Noto Sans SC"/>
                <a:sym typeface="Noto Sans SC"/>
              </a:rPr>
              <a:t>240km/h÷(20L/h×0.72)</a:t>
            </a:r>
            <a:endParaRPr lang="en-US"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32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635000"/>
            <a:ext cx="50800" cy="5080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1016000" y="609600"/>
            <a:ext cx="508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06 · MISSION PROFILE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079500"/>
            <a:ext cx="8890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任务剖面与作战半径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192">
            <a:off x="762004" y="1771650"/>
            <a:ext cx="1041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563EB">
                <a:alpha val="4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6" name="Table 6"/>
          <p:cNvGraphicFramePr>
            <a:graphicFrameLocks noGrp="1"/>
          </p:cNvGraphicFramePr>
          <p:nvPr/>
        </p:nvGraphicFramePr>
        <p:xfrm>
          <a:off x="762000" y="2032000"/>
          <a:ext cx="7112000" cy="3556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18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任务阶段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飞行状态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时间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燃油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说明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起飞+爬升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全功率至5000m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12min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12L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A0AFC3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OP-200T全功率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巡航出航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240km/h 55%功率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50min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17L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A0AFC3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出航200km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目标区巡逻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180km/h 35%功率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120min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24L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A0AFC3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EO/IR+SAR侦察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武器投放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投放后机动脱离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5min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3L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A0AFC3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AR-1+激光照射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巡航返航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240km/h 55%功率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50min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17L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A0AFC3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返航200km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下降+着陆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怠速/小功率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10min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4L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A0AFC3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刹车+减速板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备用燃油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30min巡航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30min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10L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A0AFC3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FAA储备要求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BFD7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合计(200km半径)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BFD7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视距数据链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BFD7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4.6h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BFD7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87L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2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BFD7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余油110L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2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AutoShape 7"/>
          <p:cNvSpPr/>
          <p:nvPr/>
        </p:nvSpPr>
        <p:spPr>
          <a:xfrm>
            <a:off x="8128000" y="2032000"/>
            <a:ext cx="4064000" cy="1778000"/>
          </a:xfrm>
          <a:prstGeom prst="roundRect">
            <a:avLst>
              <a:gd name="adj" fmla="val 5714"/>
            </a:avLst>
          </a:prstGeom>
          <a:solidFill>
            <a:srgbClr val="2563EB">
              <a:alpha val="12000"/>
            </a:srgbClr>
          </a:solidFill>
          <a:ln w="12700" cap="flat" cmpd="sng">
            <a:solidFill>
              <a:srgbClr val="2563EB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8255000" y="2159000"/>
            <a:ext cx="3810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作战半径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255000" y="2540000"/>
            <a:ext cx="381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视距数据链</a:t>
            </a:r>
            <a:r>
              <a:rPr lang="en-US" sz="12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 约 200 km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255000" y="2844800"/>
            <a:ext cx="381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卫通扩展</a:t>
            </a:r>
            <a:r>
              <a:rPr lang="en-US" sz="12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 约 500 km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8255000" y="3149600"/>
            <a:ext cx="381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任务续航</a:t>
            </a:r>
            <a:r>
              <a:rPr lang="en-US" sz="12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 约 4.6h (200km半径)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255000" y="3454400"/>
            <a:ext cx="381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最大续航</a:t>
            </a:r>
            <a:r>
              <a:rPr lang="en-US" sz="12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 约 8.7h (满油巡航)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128000" y="3873500"/>
            <a:ext cx="4064000" cy="1905000"/>
          </a:xfrm>
          <a:prstGeom prst="roundRect">
            <a:avLst>
              <a:gd name="adj" fmla="val 5333"/>
            </a:avLst>
          </a:prstGeom>
          <a:solidFill>
            <a:srgbClr val="2563EB">
              <a:alpha val="8000"/>
            </a:srgbClr>
          </a:solidFill>
          <a:ln w="12700" cap="flat" cmpd="sng">
            <a:solidFill>
              <a:srgbClr val="2563EB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8255000" y="4000500"/>
            <a:ext cx="3810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典型任务构型重量分配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255000" y="4343400"/>
            <a:ext cx="381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纯侦察(EO/IR): 471kg · 续航8.7h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255000" y="4622800"/>
            <a:ext cx="381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侦察+SAR: 501kg · 续航8.5h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255000" y="4902200"/>
            <a:ext cx="381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察打一体(标准): 561kg · 续航7.0h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255000" y="5181600"/>
            <a:ext cx="381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察打一体(满油): 581kg · 续航7.5h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255000" y="5461000"/>
            <a:ext cx="381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MTOW限制: 748kg · 均远低于极限</a:t>
            </a:r>
            <a:endParaRPr lang="en-US"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32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635000"/>
            <a:ext cx="50800" cy="5080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1016000" y="609600"/>
            <a:ext cx="508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07 · COMPETITIVE ANALYSIS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079500"/>
            <a:ext cx="8890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国际同类察打一体无人机对比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192">
            <a:off x="762004" y="1771650"/>
            <a:ext cx="1041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563EB">
                <a:alpha val="4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6" name="Table 6"/>
          <p:cNvGraphicFramePr>
            <a:graphicFrameLocks noGrp="1"/>
          </p:cNvGraphicFramePr>
          <p:nvPr/>
        </p:nvGraphicFramePr>
        <p:xfrm>
          <a:off x="762000" y="1968500"/>
          <a:ext cx="10668000" cy="3810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39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1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826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对比维度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MFE-1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CH-3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TB2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MQ-1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翼龙-1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Hermes450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BFD7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MTOW(kg)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748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650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700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1020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1100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600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BFD7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发动机功率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200hp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115hp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105hp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115hp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100hp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60hp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BFD7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巡航速度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240-290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~220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130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130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~200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~130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BFD7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续航时间(h)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FFB4B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8.7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12-15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27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24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~20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BFD7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气动布局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鸭式+推进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鸭式+推进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常规+V尾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常规+倒V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常规+V尾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常规+双尾撑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BFD7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武器挂点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2(AR-1)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2(AR-1)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4(MAM-L)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2(Hellfire)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2(空地弹)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2-4(Spike)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BFD7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单机价格(万$)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&lt;200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150-200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~500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~400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100-200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300-500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7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BFD7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发动机来源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563EB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100%国产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国产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进口Rotax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进口Rotax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进口Rotax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C8D2E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进口转子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AutoShape 7"/>
          <p:cNvSpPr/>
          <p:nvPr/>
        </p:nvSpPr>
        <p:spPr>
          <a:xfrm>
            <a:off x="762000" y="5905500"/>
            <a:ext cx="10668000" cy="762000"/>
          </a:xfrm>
          <a:prstGeom prst="roundRect">
            <a:avLst>
              <a:gd name="adj" fmla="val 13333"/>
            </a:avLst>
          </a:prstGeom>
          <a:solidFill>
            <a:srgbClr val="2563EB">
              <a:alpha val="10000"/>
            </a:srgbClr>
          </a:solidFill>
          <a:ln w="12700" cap="flat" cmpd="sng">
            <a:solidFill>
              <a:srgbClr val="2563EB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952500" y="5994400"/>
            <a:ext cx="10414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MFE-1核心优势：</a:t>
            </a:r>
            <a:r>
              <a:rPr lang="en-US" sz="12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动力最强(200hp)、巡航速度最快(240-290km/h)、100%国产化供应链安全、鸭式布局本质安全、价格低于200万美元</a:t>
            </a:r>
            <a:r>
              <a:rPr lang="en-US" sz="12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。主要劣势：续航时间偏短(8.7h)、挂点仅2个、成熟度低(概念设计阶段)。</a:t>
            </a:r>
            <a:endParaRPr lang="en-US" sz="11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32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635000"/>
            <a:ext cx="50800" cy="5080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1016000" y="609600"/>
            <a:ext cx="508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08 · SWOT ANALYSIS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079500"/>
            <a:ext cx="8890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SWOT分析：优势·劣势·机会·威胁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192">
            <a:off x="762004" y="1771650"/>
            <a:ext cx="1041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563EB">
                <a:alpha val="4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62000" y="1968500"/>
            <a:ext cx="5080000" cy="2222500"/>
          </a:xfrm>
          <a:prstGeom prst="roundRect">
            <a:avLst>
              <a:gd name="adj" fmla="val 4571"/>
            </a:avLst>
          </a:prstGeom>
          <a:solidFill>
            <a:srgbClr val="22C55E">
              <a:alpha val="10000"/>
            </a:srgbClr>
          </a:solidFill>
          <a:ln w="12700" cap="flat" cmpd="sng">
            <a:solidFill>
              <a:srgbClr val="22C55E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952500" y="2095500"/>
            <a:ext cx="4826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4ADE80"/>
                </a:solidFill>
                <a:latin typeface="Noto Sans SC"/>
                <a:ea typeface="Noto Sans SC"/>
                <a:cs typeface="Noto Sans SC"/>
                <a:sym typeface="Noto Sans SC"/>
              </a:rPr>
              <a:t>S · 优势 Strengths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952500" y="2476500"/>
            <a:ext cx="482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4ADE80"/>
                </a:solidFill>
                <a:latin typeface="Noto Sans SC"/>
                <a:ea typeface="Noto Sans SC"/>
                <a:cs typeface="Noto Sans SC"/>
                <a:sym typeface="Noto Sans SC"/>
              </a:rPr>
              <a:t>动力</a:t>
            </a: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 200hp OP-200T，同级最强，推重比0.27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952500" y="2755900"/>
            <a:ext cx="482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4ADE80"/>
                </a:solidFill>
                <a:latin typeface="Noto Sans SC"/>
                <a:ea typeface="Noto Sans SC"/>
                <a:cs typeface="Noto Sans SC"/>
                <a:sym typeface="Noto Sans SC"/>
              </a:rPr>
              <a:t>速度</a:t>
            </a: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 巡航240-290km/h，同级最快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952500" y="3035300"/>
            <a:ext cx="482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4ADE80"/>
                </a:solidFill>
                <a:latin typeface="Noto Sans SC"/>
                <a:ea typeface="Noto Sans SC"/>
                <a:cs typeface="Noto Sans SC"/>
                <a:sym typeface="Noto Sans SC"/>
              </a:rPr>
              <a:t>国产化</a:t>
            </a: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 100%国产供应链，无ITAR限制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52500" y="3314700"/>
            <a:ext cx="482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4ADE80"/>
                </a:solidFill>
                <a:latin typeface="Noto Sans SC"/>
                <a:ea typeface="Noto Sans SC"/>
                <a:cs typeface="Noto Sans SC"/>
                <a:sym typeface="Noto Sans SC"/>
              </a:rPr>
              <a:t>安全</a:t>
            </a: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 鸭式布局本质安全，失速尾旋难进入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952500" y="3594100"/>
            <a:ext cx="482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4ADE80"/>
                </a:solidFill>
                <a:latin typeface="Noto Sans SC"/>
                <a:ea typeface="Noto Sans SC"/>
                <a:cs typeface="Noto Sans SC"/>
                <a:sym typeface="Noto Sans SC"/>
              </a:rPr>
              <a:t>成本</a:t>
            </a: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 单机&lt;200万美元，全寿命成本低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952500" y="3873500"/>
            <a:ext cx="482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4ADE80"/>
                </a:solidFill>
                <a:latin typeface="Noto Sans SC"/>
                <a:ea typeface="Noto Sans SC"/>
                <a:cs typeface="Noto Sans SC"/>
                <a:sym typeface="Noto Sans SC"/>
              </a:rPr>
              <a:t>成熟</a:t>
            </a: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 基于Cozy MK IV，气动布局已验证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350000" y="1968500"/>
            <a:ext cx="5080000" cy="2222500"/>
          </a:xfrm>
          <a:prstGeom prst="roundRect">
            <a:avLst>
              <a:gd name="adj" fmla="val 4571"/>
            </a:avLst>
          </a:prstGeom>
          <a:solidFill>
            <a:srgbClr val="F97316">
              <a:alpha val="10000"/>
            </a:srgbClr>
          </a:solidFill>
          <a:ln w="12700" cap="flat" cmpd="sng">
            <a:solidFill>
              <a:srgbClr val="F97316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6540500" y="2095500"/>
            <a:ext cx="4826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FB923C"/>
                </a:solidFill>
                <a:latin typeface="Noto Sans SC"/>
                <a:ea typeface="Noto Sans SC"/>
                <a:cs typeface="Noto Sans SC"/>
                <a:sym typeface="Noto Sans SC"/>
              </a:rPr>
              <a:t>W · 劣势 Weaknesses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540500" y="2476500"/>
            <a:ext cx="482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FB923C"/>
                </a:solidFill>
                <a:latin typeface="Noto Sans SC"/>
                <a:ea typeface="Noto Sans SC"/>
                <a:cs typeface="Noto Sans SC"/>
                <a:sym typeface="Noto Sans SC"/>
              </a:rPr>
              <a:t>续航</a:t>
            </a: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 8.7h，低于TB2(27h)、MQ-1(24h)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6540500" y="2755900"/>
            <a:ext cx="482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FB923C"/>
                </a:solidFill>
                <a:latin typeface="Noto Sans SC"/>
                <a:ea typeface="Noto Sans SC"/>
                <a:cs typeface="Noto Sans SC"/>
                <a:sym typeface="Noto Sans SC"/>
              </a:rPr>
              <a:t>载荷</a:t>
            </a: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 仅2个挂点，火力密度低于TB2(4挂点)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540500" y="3035300"/>
            <a:ext cx="482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FB923C"/>
                </a:solidFill>
                <a:latin typeface="Noto Sans SC"/>
                <a:ea typeface="Noto Sans SC"/>
                <a:cs typeface="Noto Sans SC"/>
                <a:sym typeface="Noto Sans SC"/>
              </a:rPr>
              <a:t>成熟度</a:t>
            </a: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 概念设计阶段，无飞行验证数据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540500" y="3314700"/>
            <a:ext cx="482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FB923C"/>
                </a:solidFill>
                <a:latin typeface="Noto Sans SC"/>
                <a:ea typeface="Noto Sans SC"/>
                <a:cs typeface="Noto Sans SC"/>
                <a:sym typeface="Noto Sans SC"/>
              </a:rPr>
              <a:t>品牌</a:t>
            </a: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 无实战记录，国际市场认知度低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6540500" y="3594100"/>
            <a:ext cx="482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FB923C"/>
                </a:solidFill>
                <a:latin typeface="Noto Sans SC"/>
                <a:ea typeface="Noto Sans SC"/>
                <a:cs typeface="Noto Sans SC"/>
                <a:sym typeface="Noto Sans SC"/>
              </a:rPr>
              <a:t>团队</a:t>
            </a: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 19人小团队，研制资源有限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6540500" y="3873500"/>
            <a:ext cx="482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FB923C"/>
                </a:solidFill>
                <a:latin typeface="Noto Sans SC"/>
                <a:ea typeface="Noto Sans SC"/>
                <a:cs typeface="Noto Sans SC"/>
                <a:sym typeface="Noto Sans SC"/>
              </a:rPr>
              <a:t>适航</a:t>
            </a: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 军用适航取证经验不足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762000" y="4381500"/>
            <a:ext cx="5080000" cy="2222500"/>
          </a:xfrm>
          <a:prstGeom prst="roundRect">
            <a:avLst>
              <a:gd name="adj" fmla="val 4571"/>
            </a:avLst>
          </a:prstGeom>
          <a:solidFill>
            <a:srgbClr val="3B82F6">
              <a:alpha val="10000"/>
            </a:srgbClr>
          </a:solidFill>
          <a:ln w="12700" cap="flat" cmpd="sng">
            <a:solidFill>
              <a:srgbClr val="3B82F6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3" name="AutoShape 23"/>
          <p:cNvSpPr/>
          <p:nvPr/>
        </p:nvSpPr>
        <p:spPr>
          <a:xfrm>
            <a:off x="952500" y="4508500"/>
            <a:ext cx="4826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60A5FA"/>
                </a:solidFill>
                <a:latin typeface="Noto Sans SC"/>
                <a:ea typeface="Noto Sans SC"/>
                <a:cs typeface="Noto Sans SC"/>
                <a:sym typeface="Noto Sans SC"/>
              </a:rPr>
              <a:t>O · 机会 Opportunities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952500" y="4889500"/>
            <a:ext cx="482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60A5FA"/>
                </a:solidFill>
                <a:latin typeface="Noto Sans SC"/>
                <a:ea typeface="Noto Sans SC"/>
                <a:cs typeface="Noto Sans SC"/>
                <a:sym typeface="Noto Sans SC"/>
              </a:rPr>
              <a:t>市场</a:t>
            </a: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 全球军贸无人机需求快速增长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952500" y="5168900"/>
            <a:ext cx="482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60A5FA"/>
                </a:solidFill>
                <a:latin typeface="Noto Sans SC"/>
                <a:ea typeface="Noto Sans SC"/>
                <a:cs typeface="Noto Sans SC"/>
                <a:sym typeface="Noto Sans SC"/>
              </a:rPr>
              <a:t>南亚</a:t>
            </a: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 孟加拉等国低成本察打需求明确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952500" y="5448300"/>
            <a:ext cx="482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60A5FA"/>
                </a:solidFill>
                <a:latin typeface="Noto Sans SC"/>
                <a:ea typeface="Noto Sans SC"/>
                <a:cs typeface="Noto Sans SC"/>
                <a:sym typeface="Noto Sans SC"/>
              </a:rPr>
              <a:t>出口</a:t>
            </a: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 无ITAR限制，可向全球客户出口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952500" y="5727700"/>
            <a:ext cx="482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60A5FA"/>
                </a:solidFill>
                <a:latin typeface="Noto Sans SC"/>
                <a:ea typeface="Noto Sans SC"/>
                <a:cs typeface="Noto Sans SC"/>
                <a:sym typeface="Noto Sans SC"/>
              </a:rPr>
              <a:t>TOT</a:t>
            </a: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 技术转让模式契合发展中国家需求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952500" y="6007100"/>
            <a:ext cx="482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60A5FA"/>
                </a:solidFill>
                <a:latin typeface="Noto Sans SC"/>
                <a:ea typeface="Noto Sans SC"/>
                <a:cs typeface="Noto Sans SC"/>
                <a:sym typeface="Noto Sans SC"/>
              </a:rPr>
              <a:t>民用</a:t>
            </a: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 可拓展物流、测绘、应急救援等民用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6350000" y="4381500"/>
            <a:ext cx="5080000" cy="2222500"/>
          </a:xfrm>
          <a:prstGeom prst="roundRect">
            <a:avLst>
              <a:gd name="adj" fmla="val 4571"/>
            </a:avLst>
          </a:prstGeom>
          <a:solidFill>
            <a:srgbClr val="EF4444">
              <a:alpha val="10000"/>
            </a:srgbClr>
          </a:solidFill>
          <a:ln w="12700" cap="flat" cmpd="sng">
            <a:solidFill>
              <a:srgbClr val="EF4444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0" name="AutoShape 30"/>
          <p:cNvSpPr/>
          <p:nvPr/>
        </p:nvSpPr>
        <p:spPr>
          <a:xfrm>
            <a:off x="6540500" y="4508500"/>
            <a:ext cx="4826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F87171"/>
                </a:solidFill>
                <a:latin typeface="Noto Sans SC"/>
                <a:ea typeface="Noto Sans SC"/>
                <a:cs typeface="Noto Sans SC"/>
                <a:sym typeface="Noto Sans SC"/>
              </a:rPr>
              <a:t>T · 威胁 Threats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6540500" y="4889500"/>
            <a:ext cx="482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F87171"/>
                </a:solidFill>
                <a:latin typeface="Noto Sans SC"/>
                <a:ea typeface="Noto Sans SC"/>
                <a:cs typeface="Noto Sans SC"/>
                <a:sym typeface="Noto Sans SC"/>
              </a:rPr>
              <a:t>竞争</a:t>
            </a: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 CH-3/TB2/翼龙已占据市场份额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6540500" y="5168900"/>
            <a:ext cx="482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F87171"/>
                </a:solidFill>
                <a:latin typeface="Noto Sans SC"/>
                <a:ea typeface="Noto Sans SC"/>
                <a:cs typeface="Noto Sans SC"/>
                <a:sym typeface="Noto Sans SC"/>
              </a:rPr>
              <a:t>技术</a:t>
            </a: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 竞争对手持续迭代升级</a:t>
            </a:r>
            <a:endParaRPr lang="en-US" sz="1100"/>
          </a:p>
        </p:txBody>
      </p:sp>
      <p:sp>
        <p:nvSpPr>
          <p:cNvPr id="33" name="AutoShape 33"/>
          <p:cNvSpPr/>
          <p:nvPr/>
        </p:nvSpPr>
        <p:spPr>
          <a:xfrm>
            <a:off x="6540500" y="5448300"/>
            <a:ext cx="482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F87171"/>
                </a:solidFill>
                <a:latin typeface="Noto Sans SC"/>
                <a:ea typeface="Noto Sans SC"/>
                <a:cs typeface="Noto Sans SC"/>
                <a:sym typeface="Noto Sans SC"/>
              </a:rPr>
              <a:t>出口</a:t>
            </a: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 部分国家受MTCR等军控条约限制</a:t>
            </a:r>
            <a:endParaRPr lang="en-US" sz="1100"/>
          </a:p>
        </p:txBody>
      </p:sp>
      <p:sp>
        <p:nvSpPr>
          <p:cNvPr id="34" name="AutoShape 34"/>
          <p:cNvSpPr/>
          <p:nvPr/>
        </p:nvSpPr>
        <p:spPr>
          <a:xfrm>
            <a:off x="6540500" y="5727700"/>
            <a:ext cx="482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F87171"/>
                </a:solidFill>
                <a:latin typeface="Noto Sans SC"/>
                <a:ea typeface="Noto Sans SC"/>
                <a:cs typeface="Noto Sans SC"/>
                <a:sym typeface="Noto Sans SC"/>
              </a:rPr>
              <a:t>政治</a:t>
            </a: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 地缘政治变化影响军贸订单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6540500" y="6007100"/>
            <a:ext cx="482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F87171"/>
                </a:solidFill>
                <a:latin typeface="Noto Sans SC"/>
                <a:ea typeface="Noto Sans SC"/>
                <a:cs typeface="Noto Sans SC"/>
                <a:sym typeface="Noto Sans SC"/>
              </a:rPr>
              <a:t>资金</a:t>
            </a: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 研制周期长，资金链断裂风险</a:t>
            </a:r>
            <a:endParaRPr lang="en-US" sz="11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32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635000"/>
            <a:ext cx="50800" cy="5080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1016000" y="609600"/>
            <a:ext cx="508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09 · CONCLUSION &amp; RECOMMENDATION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079500"/>
            <a:ext cx="8890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结论与建议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192">
            <a:off x="762004" y="1771650"/>
            <a:ext cx="1041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563EB">
                <a:alpha val="4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2097" b="2097"/>
          <a:stretch>
            <a:fillRect/>
          </a:stretch>
        </p:blipFill>
        <p:spPr>
          <a:xfrm>
            <a:off x="762000" y="2032000"/>
            <a:ext cx="4826000" cy="2540000"/>
          </a:xfrm>
          <a:prstGeom prst="roundRect">
            <a:avLst>
              <a:gd name="adj" fmla="val 5000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7" name="AutoShape 7"/>
          <p:cNvSpPr/>
          <p:nvPr/>
        </p:nvSpPr>
        <p:spPr>
          <a:xfrm>
            <a:off x="762000" y="4635500"/>
            <a:ext cx="4826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8C9BB4"/>
                </a:solidFill>
                <a:latin typeface="Noto Sans SC"/>
                <a:ea typeface="Noto Sans SC"/>
                <a:cs typeface="Noto Sans SC"/>
                <a:sym typeface="Noto Sans SC"/>
              </a:rPr>
              <a:t>马踏飞燕 MFE-1 海军迷彩版 · 多军种适应性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2000" y="5016500"/>
            <a:ext cx="4826000" cy="1651000"/>
          </a:xfrm>
          <a:prstGeom prst="roundRect">
            <a:avLst>
              <a:gd name="adj" fmla="val 6153"/>
            </a:avLst>
          </a:prstGeom>
          <a:solidFill>
            <a:srgbClr val="2563EB">
              <a:alpha val="12000"/>
            </a:srgbClr>
          </a:solidFill>
          <a:ln w="12700" cap="flat" cmpd="sng">
            <a:solidFill>
              <a:srgbClr val="2563EB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889000" y="5118100"/>
            <a:ext cx="4572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核心结论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89000" y="5461000"/>
            <a:ext cx="4572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基于成熟鸭式布局+国产200hp发动机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889000" y="5740400"/>
            <a:ext cx="4572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技术风险可控，研制周期可预期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89000" y="6019800"/>
            <a:ext cx="4572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性价比突出，国际军贸市场竞争力强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5842000" y="2032000"/>
            <a:ext cx="6286500" cy="2222500"/>
          </a:xfrm>
          <a:prstGeom prst="roundRect">
            <a:avLst>
              <a:gd name="adj" fmla="val 4571"/>
            </a:avLst>
          </a:prstGeom>
          <a:solidFill>
            <a:srgbClr val="2563EB">
              <a:alpha val="8000"/>
            </a:srgbClr>
          </a:solidFill>
          <a:ln w="12700" cap="flat" cmpd="sng">
            <a:solidFill>
              <a:srgbClr val="2563EB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5969000" y="2159000"/>
            <a:ext cx="60325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研制路线图（建议24个月）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969000" y="2540000"/>
            <a:ext cx="60325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M1-3</a:t>
            </a: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 详细设计·数字样机·风洞试验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969000" y="2819400"/>
            <a:ext cx="60325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M4-9</a:t>
            </a: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 原型机制造·地面试验·发动机台架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5969000" y="3098800"/>
            <a:ext cx="60325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M10-15</a:t>
            </a: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 首飞·飞行试验·性能包线扩展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5969000" y="3378200"/>
            <a:ext cx="60325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M16-20</a:t>
            </a: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 察打任务系统集成·武器投放试验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5969000" y="3657600"/>
            <a:ext cx="60325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M21-24</a:t>
            </a: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 适航取证·小批量生产·交付客户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5842000" y="4445000"/>
            <a:ext cx="6286500" cy="1651000"/>
          </a:xfrm>
          <a:prstGeom prst="roundRect">
            <a:avLst>
              <a:gd name="adj" fmla="val 6153"/>
            </a:avLst>
          </a:prstGeom>
          <a:solidFill>
            <a:srgbClr val="2563EB">
              <a:alpha val="12000"/>
            </a:srgbClr>
          </a:solidFill>
          <a:ln w="12700" cap="flat" cmpd="sng">
            <a:solidFill>
              <a:srgbClr val="2563EB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1"/>
          <p:cNvSpPr/>
          <p:nvPr/>
        </p:nvSpPr>
        <p:spPr>
          <a:xfrm>
            <a:off x="5969000" y="4572000"/>
            <a:ext cx="60325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关键建议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5969000" y="4927600"/>
            <a:ext cx="60325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1.</a:t>
            </a: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 优先推进OP-200T发动机定型，这是项目核心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5969000" y="5207000"/>
            <a:ext cx="60325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2.</a:t>
            </a: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 与孟加拉国陆军签订TOT意向书，锁定首发客户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5969000" y="5486400"/>
            <a:ext cx="60325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3.</a:t>
            </a:r>
            <a:r>
              <a:rPr lang="en-US" sz="1100" b="0" i="0" u="none" strike="noStrike">
                <a:solidFill>
                  <a:srgbClr val="C8D2E6"/>
                </a:solidFill>
                <a:latin typeface="Noto Sans SC"/>
                <a:ea typeface="Noto Sans SC"/>
                <a:cs typeface="Noto Sans SC"/>
                <a:sym typeface="Noto Sans SC"/>
              </a:rPr>
              <a:t> 同步开展民用型适航取证，拓展低空物流市场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5969000" y="5765800"/>
            <a:ext cx="60325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2563EB"/>
                </a:solidFill>
                <a:latin typeface="Noto Sans SC"/>
                <a:ea typeface="Noto Sans SC"/>
                <a:cs typeface="Noto Sans SC"/>
                <a:sym typeface="Noto Sans SC"/>
              </a:rPr>
              <a:t>4.</a:t>
            </a:r>
            <a:r>
              <a:rPr lang="en-US" sz="1100" b="1" i="0" u="none" strike="noStrike">
                <a:solidFill>
                  <a:srgbClr val="BFD7FF"/>
                </a:solidFill>
                <a:latin typeface="Noto Sans SC"/>
                <a:ea typeface="Noto Sans SC"/>
                <a:cs typeface="Noto Sans SC"/>
                <a:sym typeface="Noto Sans SC"/>
              </a:rPr>
              <a:t> 组建12人适航团队，按ARP4754A双V模型推进</a:t>
            </a:r>
            <a:endParaRPr lang="en-US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2833</Words>
  <Application>Microsoft Office PowerPoint</Application>
  <PresentationFormat>宽屏</PresentationFormat>
  <Paragraphs>514</Paragraphs>
  <Slides>16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20" baseType="lpstr">
      <vt:lpstr>Noto Sans SC</vt:lpstr>
      <vt:lpstr>Arial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liu angela</dc:creator>
  <cp:lastModifiedBy>liu angela</cp:lastModifiedBy>
  <cp:revision>2</cp:revision>
  <dcterms:modified xsi:type="dcterms:W3CDTF">2026-08-23T16:22:05Z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{"Label":"1","ContentProducer":"001191110102MACQD9K64010000","ProduceID":"7677157661474360298","ReservedCode1":"","ContentPropagator":"","PropagateID":"","ReservedCode2":""}</vt:lpwstr>
  </property>
</Properties>
</file>