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3" y="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24.08.2026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This report presents the conceptual design of a loyal wingman jet UAV platform. The platform features a single dorsal-mounted jet engine, Y-tail configuration, and all-metal 6061-T6 aluminum structure. This presentation covers aerodynamic configuration, structural design, flight performance, propulsion, mission systems, and MUM-T operational concepts.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本报告呈现忠诚僚机喷气无人机平台的概念设计。平台采用单发背部喷气、Y型尾翼、6061-T6全金属铝合金结构。本演示涵盖气动布局、结构设计、飞行性能、动力系统、任务系统及有人-无人协同作战概念。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This presentation covers 11 sections, from project background through conclusions. The bilingual format places English first, followed by Chinese, throughout all slides.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本演示共11个章节，从项目背景到结论建议。全篇采用英文在前、中文在后的双语格式。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The loyal wingman concept addresses the growing need for manned-unmanned teaming in modern battlefield. Jet propulsion is chosen over propeller for higher dash speed and penetration. This platform is designed as a low-cost, attritable asset.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忠诚僚机概念回应了现代战场中有人-无人协同日益增长的需求。选择喷气动力而非螺旋桨是为了更高的冲刺速度和突防能力。本平台定位为低成本、可消耗资产。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Eight top-level design requirements define the platform: speed, stall, range, payload, weight, deployment, and transport. These are derived from the Bangladesh Army operational requirements for a low-cost attritable jet loyal wingman.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八项顶层设计要求定义了平台：速度、失速、航程、载荷、重量、部署和运输。这些要求源自孟加拉陆军对低成本可消耗喷气忠诚僚机的作战需求。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The aerodynamic configuration combines three key choices: dorsal engine for FOD protection and payload space, Y-tail for combined control and reduced RCS, and low wing for simplified gear and ground effect. The NACA 64-415 airfoil provides laminar flow efficiency in cruise.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气动布局结合三个关键选择：背部发动机用于防异物和释放载荷空间，Y尾用于组合控制和降低RCS，低单翼用于简化起落架和利用地面效应。NACA 64-415翼型在巡航中提供层流效率。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Key geometric parameters: length 5.03m, span 5.49m, wing area 5.57m², aspect ratio 5.41. The removable outer wings reduce transport width to 1.93m, fitting standard containers. 关键几何参数：长5.03m，翼展5.49m，翼面积5.57m²，展弦比5.41。可拆卸外翼将运输宽度降至1.93m，适配标准集装箱。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The structure uses 6061-T6 aluminum tubular space frame for low cost and field repairability. Retractable tricycle gear reduces cruise drag. Modular outer wings enable standard container transport and rapid forward deployment. 结构采用6061-T6铝合金管架式骨架，低成本且可前线修复。可收放前三点起落架降低巡航阻力。模块化外翼支持标准集装箱运输和快速前线部署。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Flight envelope spans 93.3 km/h (Vso) to 463 km/h (Vne), a 4.96:1 speed ratio. The platform combines short-field capability (Vso 93 km/h) with high-subsonic dash (Vne 463 km/h). Estimated mission radius 100-150 km with turbofan propulsion. 飞行包线从93.3km/h（Vso）到463km/h（Vne），速度比4.96:1。平台兼顾短距起降（Vso 93km/h）与高亚音速冲刺（Vne 463km/h）。涡扇动力下任务半径约100-150km。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Three propulsion options evaluated: turbojet (cost-effective), turbofan (recommended, best efficiency), and indigenous (long-term TOT path). Dorsal S-bend intake provides total pressure recovery and EMI shielding. Convergent nozzle optimized for subsonic cruise. 评估三种动力方案：涡喷（高性价比）、涡扇（推荐，效率最优）、自研（长期TOT路径）。背部S弯进气道提供总压恢复和电磁屏蔽。收敛喷管优化亚音速巡航。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Six mission roles supported via modular payload bay: ISR, EW, decoy, targeting, comms relay, and PSYOPS. Each module is hot-swappable in under 15 minutes. The flight control system automatically adjusts CG compensation based on installed module type. 六种任务角色通过模块化任务舱支持：侦察监视、电子战、诱饵诱骗、目标指示、通信中继和心理战。每个模块可在15分钟内热插拔更换。飞控系统根据安装模块类型自动调整重心补偿。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The MUM-T concept uses authorized control: pilots issue mission-level commands, wingmen execute autonomously. Total mission duration 80-120 minutes with 100-150 km radius. The platform can team with helicopters, light attack aircraft, transports, or operate in 2-4 ship swarms. MUM-T概念采用授权控制模式：飞行员下达任务级指令，僚机自主执行。总任务时长80-120分钟，半径100-150km。平台可与直升机、轻型攻击机、运输机协同，或以2-4架蜂群作战。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Six technical risks identified: engine ITAR (high), dorsal intake loss, Y-tail coupling, aluminum fatigue, gear reliability, and data link jamming (all medium). All are manageable through phased validation and mature subsystem selection. The platform uses proven 6061-T6 structure and light sport aircraft design standards, reducing overall technical risk. 识别六项技术风险：发动机出口管制（高）、背部进气道损失、Y尾耦合、铝合金疲劳、起落架可靠性、数据链干扰（均为中）。均可通过分阶段验证和成熟子系统选型控制。平台采用成熟6061-T6结构和轻型运动航空器设计标准，整体技术风险可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Six key conclusions confirm the concept is technically feasible, mission-adaptable, and cost-effective. Seven recommended next steps define the path to Phase B preliminary design. The overall recommendation is to proceed with detailed design, prioritizing engine selection, CFD validation, and subscale flight demonstration. 六项核心结论确认本概念技术可行、任务适配、成本可控。七项下一步建议定义了进入B阶段初步设计的路径。总体建议是推进详细设计，优先开展发动机选型、CFD验证和缩比飞行演示。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5555" r="555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6604000" cy="6858000"/>
          </a:xfrm>
          <a:prstGeom prst="roundRect">
            <a:avLst>
              <a:gd name="adj" fmla="val 0"/>
            </a:avLst>
          </a:prstGeom>
          <a:solidFill>
            <a:srgbClr val="0D1326">
              <a:alpha val="8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762000"/>
            <a:ext cx="50800" cy="762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698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CONFIDENTIAL / PROPRIETARY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651000"/>
            <a:ext cx="558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4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LOYAL WINGMAN</a:t>
            </a:r>
            <a:endParaRPr lang="en-US" sz="1100"/>
          </a:p>
          <a:p>
            <a:pPr marL="0" indent="0" algn="l">
              <a:lnSpc>
                <a:spcPct val="91666"/>
              </a:lnSpc>
            </a:pPr>
            <a:r>
              <a:rPr lang="en-US" sz="4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JET UAV</a:t>
            </a:r>
          </a:p>
        </p:txBody>
      </p:sp>
      <p:sp>
        <p:nvSpPr>
          <p:cNvPr id="7" name="AutoShape 7"/>
          <p:cNvSpPr/>
          <p:nvPr/>
        </p:nvSpPr>
        <p:spPr>
          <a:xfrm>
            <a:off x="762000" y="3302000"/>
            <a:ext cx="558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Conceptual Design Report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24554">
            <a:off x="762023" y="3930650"/>
            <a:ext cx="177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762000" y="4127500"/>
            <a:ext cx="558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2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忠诚僚机喷气无人机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2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概念设计报告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5588000"/>
            <a:ext cx="558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96A5BE"/>
                </a:solidFill>
                <a:latin typeface="Noto Sans SC"/>
                <a:ea typeface="Noto Sans SC"/>
                <a:cs typeface="Noto Sans SC"/>
                <a:sym typeface="Noto Sans SC"/>
              </a:rPr>
              <a:t>Doc No. CL-2026-CD-001 | Rev. V1.0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100" b="0" i="0" u="none" strike="noStrike">
                <a:solidFill>
                  <a:srgbClr val="96A5BE"/>
                </a:solidFill>
                <a:latin typeface="Noto Sans SC"/>
                <a:ea typeface="Noto Sans SC"/>
                <a:cs typeface="Noto Sans SC"/>
                <a:sym typeface="Noto Sans SC"/>
              </a:rPr>
              <a:t>Date: 2026-08-24 | Classification: 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AGENDA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1176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581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905000"/>
            <a:ext cx="5080000" cy="419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6666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Project Background 项目背景</a:t>
            </a:r>
            <a:endParaRPr lang="en-US" sz="1100"/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Design Objectives 设计目标</a:t>
            </a:r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Aerodynamic Configuration 气动布局</a:t>
            </a:r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Geometric Parameters 几何参数</a:t>
            </a:r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Structural Design 结构设计</a:t>
            </a:r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Flight Performance 飞行性能</a:t>
            </a:r>
          </a:p>
        </p:txBody>
      </p:sp>
      <p:sp>
        <p:nvSpPr>
          <p:cNvPr id="7" name="AutoShape 7"/>
          <p:cNvSpPr/>
          <p:nvPr/>
        </p:nvSpPr>
        <p:spPr>
          <a:xfrm>
            <a:off x="6477000" y="1905000"/>
            <a:ext cx="5080000" cy="419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6666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Propulsion System 动力系统</a:t>
            </a:r>
            <a:endParaRPr lang="en-US" sz="1100"/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Mission Systems 任务系统</a:t>
            </a:r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09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MUM-T Concept 协同作战概念</a:t>
            </a:r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Technical Risks 技术风险</a:t>
            </a:r>
          </a:p>
          <a:p>
            <a:pPr marL="0" indent="0" algn="l">
              <a:lnSpc>
                <a:spcPct val="166666"/>
              </a:lnSpc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11</a:t>
            </a:r>
            <a:r>
              <a:rPr lang="en-US" sz="14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 Conclusions &amp; Recommendations 结论与建议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6350000"/>
            <a:ext cx="1066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Loyal Wingman Jet UAV — Conceptual Design Report | CL-2026-CD-001 | Page 02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Project Background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项目背景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4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1905000"/>
            <a:ext cx="5080000" cy="431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MUM-T Transformation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Manned-Unmanned Teaming is the core direction of army aviation modernization. Loyal wingmen extend manned platform reach and survivability in high-threat environments.</a:t>
            </a:r>
          </a:p>
          <a:p>
            <a:pPr marL="0" indent="0" algn="l">
              <a:lnSpc>
                <a:spcPct val="133333"/>
              </a:lnSpc>
            </a:pPr>
            <a:endParaRPr lang="en-US" sz="1300" b="0" i="0" u="none" strike="noStrike">
              <a:solidFill>
                <a:srgbClr val="0D1326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Operational Need</a:t>
            </a:r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 low-cost, expendable jet UAV capable of high-subsonic dash, forward reconnaissance, electronic warfare, decoy, and target designation missions alongside manned aircraft.</a:t>
            </a:r>
          </a:p>
          <a:p>
            <a:pPr marL="0" indent="0" algn="l">
              <a:lnSpc>
                <a:spcPct val="133333"/>
              </a:lnSpc>
            </a:pPr>
            <a:endParaRPr lang="en-US" sz="1300" b="0" i="0" u="none" strike="noStrike">
              <a:solidFill>
                <a:srgbClr val="0D1326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Jet vs. Propeller</a:t>
            </a:r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Jet propulsion delivers superior dash speed and penetration capability, enabling rapid threat-zone transit and formation keeping with high-speed manned platforms.</a:t>
            </a:r>
          </a:p>
        </p:txBody>
      </p:sp>
      <p:cxnSp>
        <p:nvCxnSpPr>
          <p:cNvPr id="8" name="Connector 8"/>
          <p:cNvCxnSpPr/>
          <p:nvPr/>
        </p:nvCxnSpPr>
        <p:spPr>
          <a:xfrm rot="5389889">
            <a:off x="4064000" y="4057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604000" y="1905000"/>
            <a:ext cx="4826000" cy="431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有人-无人协同转型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有人-无人协同（MUM-T）是陆军航空兵现代化的核心方向。忠诚僚机可在高威胁环境中延伸有人平台的作战半径并提升生存力。</a:t>
            </a:r>
          </a:p>
          <a:p>
            <a:pPr marL="0" indent="0" algn="l">
              <a:lnSpc>
                <a:spcPct val="133333"/>
              </a:lnSpc>
            </a:pPr>
            <a:endParaRPr lang="en-US" sz="1300" b="0" i="0" u="none" strike="noStrike">
              <a:solidFill>
                <a:srgbClr val="0D1326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作战需求</a:t>
            </a:r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低成本、可消耗喷气无人机，具备高亚音速冲刺能力，可与有人机协同执行前出侦察、电子战、诱饵诱骗及目标指示等任务。</a:t>
            </a:r>
          </a:p>
          <a:p>
            <a:pPr marL="0" indent="0" algn="l">
              <a:lnSpc>
                <a:spcPct val="133333"/>
              </a:lnSpc>
            </a:pPr>
            <a:endParaRPr lang="en-US" sz="1300" b="0" i="0" u="none" strike="noStrike">
              <a:solidFill>
                <a:srgbClr val="0D1326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33333"/>
              </a:lnSpc>
            </a:pPr>
            <a:r>
              <a:rPr lang="en-US" sz="13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喷气与螺旋桨对比</a:t>
            </a:r>
          </a:p>
          <a:p>
            <a:pPr marL="0" indent="0" algn="l">
              <a:lnSpc>
                <a:spcPct val="133333"/>
              </a:lnSpc>
            </a:pPr>
            <a:r>
              <a:rPr lang="en-US" sz="13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喷气动力提供更优的冲刺速度与突防能力，可快速穿越威胁区域并与高速有人平台保持编队。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03 | CL-2026-CD-001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Design Objectives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设计目标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841500"/>
          <a:ext cx="10668000" cy="43815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Parameter (EN)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参数（中文）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Requirement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Category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Max Level Speed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最大平飞速度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&gt;= 400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Performance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Stall Speed (Landing)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失速速度（着陆构型）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&lt;= 100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Takeoff/Landing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Mission Radius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任务半径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&gt;= 150 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Range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Payload Capacity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有效载荷能力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&gt;= 80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Mission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Max Takeoff Weight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最大起飞重量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&lt;= 700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Weight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Deployment Prep Time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部署准备时间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&lt;= 30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Logistics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Transport Width (wings off)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运输宽度（外翼拆卸）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&lt;= 2.0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Transport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04 | CL-2026-CD-001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Aerodynamic Configuration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气动布局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4285" r="14285"/>
          <a:stretch>
            <a:fillRect/>
          </a:stretch>
        </p:blipFill>
        <p:spPr>
          <a:xfrm>
            <a:off x="6350000" y="1905000"/>
            <a:ext cx="5080000" cy="355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762000" y="1841500"/>
            <a:ext cx="5207000" cy="450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Dorsal Jet Engine 背部喷气</a:t>
            </a:r>
            <a:endParaRPr lang="en-US" sz="1100"/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Single jet engine dorsally mounted behind mission bay. Reduces FOD ingestion; frees underside for payloads.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单发喷气发动机背部安装于任务舱后方。降低异物吸入风险；释放机腹载荷空间。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Y-Tail Y型尾翼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Two canted surfaces combine yaw and pitch control. Reduces side RCS; avoids exhaust interference.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双倾斜尾翼面兼顾航向与俯仰控制。降低侧向RCS；避开喷流干扰区。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Low Wing 低单翼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Low-mounted wing with flaps. Simplifies gear attachment; ground effect cuts landing speed.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下单翼配襟翼。简化起落架连接；地面效应降低着陆速度。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Airfoil: NACA 64-415 翼型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Laminar flow airfoil, 15% thickness. Optimal cruise Cl 0.2-0.4; mild stall.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层流翼型，15%相对厚度。巡航Cl 0.2-0.4最优；失速特性温和。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350000" y="55880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788296"/>
                </a:solidFill>
                <a:latin typeface="Noto Sans SC"/>
                <a:ea typeface="Noto Sans SC"/>
                <a:cs typeface="Noto Sans SC"/>
                <a:sym typeface="Noto Sans SC"/>
              </a:rPr>
              <a:t>Configuration: Single Dorsal Jet + Y-Tail + Low Wing</a:t>
            </a:r>
            <a:endParaRPr lang="en-US" sz="1100"/>
          </a:p>
          <a:p>
            <a:pPr marL="0" indent="0" algn="ctr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788296"/>
                </a:solidFill>
                <a:latin typeface="Noto Sans SC"/>
                <a:ea typeface="Noto Sans SC"/>
                <a:cs typeface="Noto Sans SC"/>
                <a:sym typeface="Noto Sans SC"/>
              </a:rPr>
              <a:t>布局：单发背部喷气 + Y型尾翼 + 低单翼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05 | CL-2026-CD-001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Geometric Parameters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几何参数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841500"/>
          <a:ext cx="10668000" cy="43815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92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Parameter (EN)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Imperial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Metric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 / 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Length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16' 6"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5.03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全长（含空速管）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Wing Span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18' 0"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5.49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翼展（外翼安装）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Wing Area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60.0 sq ft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5.57 m²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机翼面积（含机身遮挡）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Aspect Ratio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5.41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展弦比 b²/S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Tail Height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60.5"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1.54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尾翼高度（地面至顶端）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Tail Width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74.25"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1.89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尾翼宽度（翼尖间距）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Width (wings off)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76"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1.93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外翼拆卸后总宽（运输态）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Mission Bay Width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24"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0.61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任务舱内部有效宽度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06 | CL-2026-CD-001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Structural Design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结构设计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13333" r="13333"/>
          <a:stretch>
            <a:fillRect/>
          </a:stretch>
        </p:blipFill>
        <p:spPr>
          <a:xfrm>
            <a:off x="762000" y="1905000"/>
            <a:ext cx="5588000" cy="3810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731000" y="1905000"/>
            <a:ext cx="4699000" cy="431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Primary Material: 6061-T6 主体材料</a:t>
            </a:r>
            <a:endParaRPr lang="en-US" sz="1100"/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Al-Mg-Si heat-treated alloy. Tensile 310 MPa, yield 276 MPa, density 2.70 g/cm³. Low cost, weldable, corrosion-resistant, ITAR-free.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铝镁硅系热处理合金。抗拉310MPa，屈服276MPa，密度2.70g/cm³。低成本、可焊、耐腐蚀、无出口管制。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Tubular Space Frame 管架式骨架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Aluminum tube truss fuselage + riveted skin. Semi-monocoque construction; field-repairable with basic tools.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铝合金管桁架机身+铆接蒙皮。半硬壳结构；前线可用基础工具修复。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Retractable Tri-Gear 可收放前三点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Air-oil shock struts, main gear retracts inward, nose gear aft. Vfe/Vle 201 km/h; emergency gravity extension.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油气缓冲支柱，主起落架向内收，前起落架向后收。最大收放速度201km/h；重力应急放下。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Modular Outer Wings 模块化外翼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Quick-disconnect joints with integrated fuel/electrical connectors. 2-person, 30-min rigging. Transport width 1.93 m.</a:t>
            </a:r>
          </a:p>
          <a:p>
            <a:pPr marL="0" indent="0" algn="l">
              <a:lnSpc>
                <a:spcPct val="112500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快速连接接头集成燃油/电气接口。2人30分钟完成安装。运输宽度1.93m。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58420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788296"/>
                </a:solidFill>
                <a:latin typeface="Noto Sans SC"/>
                <a:ea typeface="Noto Sans SC"/>
                <a:cs typeface="Noto Sans SC"/>
                <a:sym typeface="Noto Sans SC"/>
              </a:rPr>
              <a:t>Transparent structure view — tubular space frame architecture 透明结构图 — 管架式骨架结构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07 | CL-2026-CD-001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Flight Performance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飞行性能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l="9615" r="9615"/>
          <a:stretch>
            <a:fillRect/>
          </a:stretch>
        </p:blipFill>
        <p:spPr>
          <a:xfrm>
            <a:off x="762000" y="1905000"/>
            <a:ext cx="5334000" cy="330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762000" y="5308600"/>
            <a:ext cx="533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1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Range Estimate 航程估算：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 40 US Gal (151 L) fuel, ~121 kg. Turbofan option: 60-80 min cruise, ~300-400 km range, mission radius 100-150 km.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40美制加仑（151升）燃油，约121kg。涡扇方案：巡航60-80分钟，航程约300-400km，任务半径100-150km。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6477000" y="1905000"/>
          <a:ext cx="4953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Symbol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Definition 定义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Vso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Stall (landing) 失速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93.3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Vs1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Stall (clean) 干净构型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Vfe/Vle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Max flap/gear 襟翼/起落架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Va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Maneuvering 机动速度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252.6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C039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Vne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Never Exceed 绝不超过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C039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463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6477000" y="4635500"/>
            <a:ext cx="4953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Takeoff/Landing 起降：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Ground roll ~250-350 m; takeoff to 15m ~400-500 m. Landing roll ~200-300 m. Required runway &gt;= 600 m.</a:t>
            </a:r>
          </a:p>
          <a:p>
            <a:pPr marL="0" indent="0" algn="l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滑跑约250-350m；起飞至15m约400-500m。着陆滑跑约200-300m。所需跑道&gt;=600m。</a:t>
            </a:r>
          </a:p>
          <a:p>
            <a:pPr marL="0" indent="0" algn="l">
              <a:lnSpc>
                <a:spcPct val="116666"/>
              </a:lnSpc>
            </a:pPr>
            <a:r>
              <a:rPr lang="en-US" sz="10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Maneuver 机动：</a:t>
            </a: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 Wing loading ~117 kg/m²; limit load +6g/-3g; climb rate ~8-12 m/s.</a:t>
            </a:r>
          </a:p>
          <a:p>
            <a:pPr marL="0" indent="0" algn="l">
              <a:lnSpc>
                <a:spcPct val="116666"/>
              </a:lnSpc>
            </a:pPr>
            <a:r>
              <a:rPr lang="en-US" sz="10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翼载荷约117kg/m²；极限载荷+6g/-3g；爬升率约8-12m/s。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08 | CL-2026-CD-001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Propulsion System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动力系统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1841500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Single dorsal-mounted jet engine, thrust class 1.0-1.5 kN (100-150 kgf), T/W ratio ~0.15-0.22. Three candidate options evaluated below. 单发背部喷气发动机，推力级别1.0-1.5kN（100-150kgf），推重比约0.15-0.22。三种候选方案评估如下。</a:t>
            </a:r>
            <a:endParaRPr lang="en-US" sz="1100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62000" y="2413000"/>
          <a:ext cx="10668000" cy="3302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Parameter 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Option A: Turbojet 涡喷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Option B: Turbofan 涡扇 ★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Option C: Indigenous 自研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Thrust 推力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~1.0 kN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~1.2-1.5 kN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~1.0 kN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SFC (cruise) 巡航耗油率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1.2-1.4 kg/(daN·h)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0.9-1.1 kg/(daN·h)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~1.4 kg/(daN·h)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Engine Weight 发动机重量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18-25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25-35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20-28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Cost 成本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Medium 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Higher 较高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Low 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Export Control 出口管制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ITAR/EU 管制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ITAR/EU 管制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Controllable 可控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Recommendation 推荐度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★★★★ 备选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★★★★★ 首选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★★★ 长期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AutoShape 9"/>
          <p:cNvSpPr/>
          <p:nvPr/>
        </p:nvSpPr>
        <p:spPr>
          <a:xfrm>
            <a:off x="762000" y="5905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Recommendation 推荐：</a:t>
            </a:r>
            <a:r>
              <a:rPr lang="en-US" sz="11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 Option B (small turbofan) as primary for optimal thrust/SFC balance; Option A as low-cost backup; Option C as long-term TOT/indigenization path. 方案B（小型涡扇）为首选，推力与耗油率最优平衡；方案A为低成本备选；方案C为长期技术转让/本土化路径。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09 | CL-2026-CD-001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Mission Systems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任务系统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1841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Modular mission bay (0.61 m width, &gt;=80 kg payload) supports rapid role reconfiguration. Flight control auto-compensates CG for each module. 模块化任务舱（宽0.61m，载荷&gt;=80kg）支持快速任务角色转换。飞控系统根据任务模块自动补偿重心。</a:t>
            </a:r>
            <a:endParaRPr lang="en-US" sz="1100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62000" y="2349500"/>
          <a:ext cx="10668000" cy="355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Mission Role 任务类型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Payload 任务载荷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Weight 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Function 功能说明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ISR 侦察监视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EO/IR Turret 光电/红外吊舱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20-35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Target detection, recognition, tracking 目标探测、识别、跟踪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EW 电子战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Jamming Pod 电子干扰吊舱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25-40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Radar &amp; comm jamming, SEAD support 雷达/通信干扰，防空压制支援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Decoy 诱饵诱骗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Radar Decoy / Enhancer 雷达诱饵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10-20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Mimic manned aircraft RCS, lure air defense 模拟有人机RCS，诱骗防空系统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Targeting 目标指示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Laser Target Designer 激光指示器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15-25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Laser guidance for precision weapons 为精确制导武器提供激光照射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Comms Relay 通信中继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Relay Node 通信中继节点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15-25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Extend battlefield communication range 延伸战场通信距离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PSYOPS 心理战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Broadcast / Leaflet Dispenser 广播/撒布器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20-30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Battlefield psychological operations 战场心理宣传与传单撒布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AutoShape 9"/>
          <p:cNvSpPr/>
          <p:nvPr/>
        </p:nvSpPr>
        <p:spPr>
          <a:xfrm>
            <a:off x="762000" y="6032500"/>
            <a:ext cx="1066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788296"/>
                </a:solidFill>
                <a:latin typeface="Noto Sans SC"/>
                <a:ea typeface="Noto Sans SC"/>
                <a:cs typeface="Noto Sans SC"/>
                <a:sym typeface="Noto Sans SC"/>
              </a:rPr>
              <a:t>Module swap target: &lt;=15 min at forward operating base. 模块更换目标：前线基地&lt;=15分钟。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10 | CL-2026-CD-001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09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MUM-T Operational Concept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有人-无人协同作战概念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18415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Mission Profile 任务剖面</a:t>
            </a:r>
            <a:endParaRPr lang="en-US" sz="1100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62000" y="2260600"/>
          <a:ext cx="5334000" cy="3683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#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Phase 阶段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Time 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Fuel 燃油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Takeoff &amp; Climb 起飞爬升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5-8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~90%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Enroute Cruise 出航巡航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20-30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~60%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Formation Join 编队会合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5-10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~50%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039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Mission Execute 任务执行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10-20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~30%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Return Cruise 返航巡航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20-30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~15%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Approach &amp; Land 进近着陆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5-8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~8%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Σ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Total Mission 总任务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563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80-120 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reserve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AutoShape 9"/>
          <p:cNvSpPr/>
          <p:nvPr/>
        </p:nvSpPr>
        <p:spPr>
          <a:xfrm>
            <a:off x="6477000" y="184150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Teaming Platforms 协同平台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260600"/>
            <a:ext cx="4953000" cy="406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Attack Helicopters 武装直升机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Forward reconnaissance, radar warning, decoy protection for Mi-24/35, AH-64 class platforms. 为Mi-24/35、AH-64级平台提供前出侦察、雷达预警、诱饵保护。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Light Attack Aircraft 轻型攻击机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Formation teaming for SEAD and target designation with Super Tucano / A-29 class. 与Super Tucano/A-29级编队协同，执行防空压制和目标指示。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Transport / Special Mission 运输/特种机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Escort jamming and threat screening for transport and ISR aircraft. 为运输机和情报监视侦察机提供伴随干扰和威胁筛查。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Wingman Swarm 僚机蜂群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2-4 wingmen formation for coordinated recon, saturation jamming, multi-axis decoy. 2-4架僚机编队，执行协同侦察、饱和干扰、多方向诱饵。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1" i="0" u="none" strike="noStrike">
                <a:solidFill>
                  <a:srgbClr val="C0392B"/>
                </a:solidFill>
                <a:latin typeface="Noto Sans SC"/>
                <a:ea typeface="Noto Sans SC"/>
                <a:cs typeface="Noto Sans SC"/>
                <a:sym typeface="Noto Sans SC"/>
              </a:rPr>
              <a:t>Control Mode: Authorized Control 控制模式：授权控制</a:t>
            </a:r>
          </a:p>
          <a:p>
            <a:pPr marL="0" indent="0" algn="l">
              <a:lnSpc>
                <a:spcPct val="116666"/>
              </a:lnSpc>
            </a:pPr>
            <a:r>
              <a:rPr lang="en-US" sz="1100" b="0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Pilot issues mission commands via data link; wingman autonomously plans and executes. 飞行员通过数据链下达任务指令；僚机自主规划执行。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11 | CL-2026-CD-001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4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10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D1326"/>
                </a:solidFill>
                <a:latin typeface="Noto Sans SC"/>
                <a:ea typeface="Noto Sans SC"/>
                <a:cs typeface="Noto Sans SC"/>
                <a:sym typeface="Noto Sans SC"/>
              </a:rPr>
              <a:t>Technical Risks &amp; Mitigation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36174"/>
                </a:solidFill>
                <a:latin typeface="Noto Sans SC"/>
                <a:ea typeface="Noto Sans SC"/>
                <a:cs typeface="Noto Sans SC"/>
                <a:sym typeface="Noto Sans SC"/>
              </a:rPr>
              <a:t>技术风险与应对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0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762000" y="1841500"/>
          <a:ext cx="10668000" cy="406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3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ID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Risk 风险描述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Level 等级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Impact 影响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Mitigation 应对措施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326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039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R-01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Engine ITAR embargo 发动机出口管制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C039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High 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Propulsion unavailable 动力系统无法获取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Indigenous 1kN turbojet; non-US suppliers (PBS CZ); strategic stockpile 自研1kN级涡喷；非美系供应商；战略储备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R-02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Dorsal intake pressure loss 背部进气道总压损失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Med 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Thrust loss, range reduction 推力损失、航程缩短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CFD optimization; wind tunnel validation; design margin CFD优化；风洞验证；设计余量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R-03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Y-tail stability coupling Y尾操稳耦合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Med 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FCS complexity, flight test risk 飞控复杂、试飞风险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6-DOF simulation; wind tunnel tests; HIL simulation 六自由度仿真；风洞试验；半实物仿真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R-04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6061-T6 fatigue life 铝合金疲劳寿命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Med 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Airframe service life limit 机体寿命受限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7075-T6/stainless reinforcement at critical joints; life management 关键接头7075/不锈钢补强；寿命管理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R-05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Retractable gear reliability 可收放起落架可靠性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Med 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Takeoff/landing accident risk 起降事故风险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Mature supplier; emergency gravity extension; ground tests 成熟供应商；重力应急放下；地面试验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27AE60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R-06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0D13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Data link jamming 数据链抗干扰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E67E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Med 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Team operation loss 协同作战失效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53617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FHSS + DSSS anti-jam; SATCOM backup; autonomous return 跳频+扩频抗干扰；卫星通信备份；自主返航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762000" y="5994400"/>
            <a:ext cx="1066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900" b="0" i="0" u="none" strike="noStrike">
                <a:solidFill>
                  <a:srgbClr val="788296"/>
                </a:solidFill>
                <a:latin typeface="Noto Sans SC"/>
                <a:ea typeface="Noto Sans SC"/>
                <a:cs typeface="Noto Sans SC"/>
                <a:sym typeface="Noto Sans SC"/>
              </a:rPr>
              <a:t>Overall assessment: Core risks concentrated in jet engine acquisition and aerodynamic optimization; manageable via phased validation (CFD -&gt; wind tunnel -&gt; subscale flight -&gt; full-scale). 总体评估：核心风险集中在喷气发动机获取和气动优化；通过分阶段验证（CFD-&gt;风洞-&gt;缩比试飞-&gt;全尺寸）可控。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6413500"/>
            <a:ext cx="1066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96A0B4"/>
                </a:solidFill>
                <a:latin typeface="Noto Sans SC"/>
                <a:ea typeface="Noto Sans SC"/>
                <a:cs typeface="Noto Sans SC"/>
                <a:sym typeface="Noto Sans SC"/>
              </a:rPr>
              <a:t>Page 12 | CL-2026-CD-001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3810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6985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Conclusions &amp; Recommendations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06500"/>
            <a:ext cx="889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结论与建议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4092">
            <a:off x="762004" y="16192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1841500"/>
            <a:ext cx="5207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Key Conclusions 核心结论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222500"/>
            <a:ext cx="5207000" cy="368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Dorsal jet + Y-tail + low wing configuration is aerodynamically sound for high-subsonic UAV. 单发背部喷气+Y尾+低单翼布局适配高亚音速无人机。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6061-T6 tubular frame offers low cost, field repairability, and TOT compatibility. 6061-T6管架结构低成本、可前线修复、适配技术转让。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Wide flight envelope (93-463 km/h) balances short-field and dash capability. 宽飞行包线（93-463km/h）兼顾短距起降与冲刺。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Modular outer wings enable standard container transport (1.93 m width). 模块化外翼支持标准集装箱运输（1.93m宽）。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Six mission roles via modular payload bay; &lt;=15 min hot-swap. 六种任务角色通过模块化任务舱实现；&lt;=15分钟热插拔。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Mission radius 100-150 km meets army low-altitude teaming requirements. 任务半径100-150km满足陆军低空协同需求。</a:t>
            </a:r>
          </a:p>
        </p:txBody>
      </p:sp>
      <p:cxnSp>
        <p:nvCxnSpPr>
          <p:cNvPr id="9" name="Connector 9"/>
          <p:cNvCxnSpPr/>
          <p:nvPr/>
        </p:nvCxnSpPr>
        <p:spPr>
          <a:xfrm rot="5389738">
            <a:off x="4095750" y="3962409"/>
            <a:ext cx="425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6604000" y="1841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Next Steps 下一步建议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04000" y="2222500"/>
            <a:ext cx="4826000" cy="368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Finalize engine selection and intake-engine matching CFD. 确定发动机选型并开展进气道-发动机匹配CFD。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Full-aircraft CFD simulation; Y-tail stability assessment. 全机CFD仿真；Y尾操稳特性评估。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Build 1:2 or 1:3 subscale demonstrator for R/C flight test. 制造1:2或1:3缩比验证机开展遥控试飞。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Detailed weight estimation and CG analysis (MTOW &lt;=700 kg). 详细重量估算与重心分析（MTOW&lt;=700kg）。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Define mission bay mechanical and electrical interface standards. 定义任务舱机械与电气接口标准。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Define airworthiness path (ASTM F2339 or military standard). 明确适航路径（ASTM F2339或军用标准）。</a:t>
            </a:r>
          </a:p>
          <a:p>
            <a:pPr marL="0" indent="0" algn="l">
              <a:lnSpc>
                <a:spcPct val="125000"/>
              </a:lnSpc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r>
              <a:rPr lang="en-US" sz="1100" b="0" i="0" u="none" strike="noStrike">
                <a:solidFill>
                  <a:srgbClr val="DCE1EB"/>
                </a:solidFill>
                <a:latin typeface="Noto Sans SC"/>
                <a:ea typeface="Noto Sans SC"/>
                <a:cs typeface="Noto Sans SC"/>
                <a:sym typeface="Noto Sans SC"/>
              </a:rPr>
              <a:t> Develop TOT technical package and personnel training plan. 制定技术转让（TOT）技术包与人员培训计划。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6159500"/>
            <a:ext cx="10668000" cy="444500"/>
          </a:xfrm>
          <a:prstGeom prst="roundRect">
            <a:avLst>
              <a:gd name="adj" fmla="val 0"/>
            </a:avLst>
          </a:prstGeom>
          <a:solidFill>
            <a:srgbClr val="2563EB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952500" y="6197600"/>
            <a:ext cx="1028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Recommendation: Proceed to Phase B Preliminary Design. 建议：进入B阶段初步设计。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6667500"/>
            <a:ext cx="10668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788296"/>
                </a:solidFill>
                <a:latin typeface="Noto Sans SC"/>
                <a:ea typeface="Noto Sans SC"/>
                <a:cs typeface="Noto Sans SC"/>
                <a:sym typeface="Noto Sans SC"/>
              </a:rPr>
              <a:t>Page 13 | CL-2026-CD-001 | Confidential / Proprietary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2833</Words>
  <Application>Microsoft Office PowerPoint</Application>
  <PresentationFormat>宽屏</PresentationFormat>
  <Paragraphs>402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7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liu angela</dc:creator>
  <cp:lastModifiedBy>liu angela</cp:lastModifiedBy>
  <cp:revision>1</cp:revision>
  <dcterms:modified xsi:type="dcterms:W3CDTF">2026-08-23T17:37:56Z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{"Label":"1","ContentProducer":"001191110102MACQD9K64010000","ProduceID":"7677282114800946139","ReservedCode1":"","ContentPropagator":"","PropagateID":"","ReservedCode2":""}</vt:lpwstr>
  </property>
</Properties>
</file>