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领导、专家，今天向大家汇报双发活塞中空长航时ISR打击无人机的概念设计方案。本机型定位2700公斤级，采用双尾撑上单翼布局，配备两台OP-300T航空活塞发动机，总功率600马力，最大航程超过2500公里。核心面向陆军旅师级战术纵深作战，执行情报监视侦察和近距空中支援任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机型定位2700公斤级双发活塞中空长航时察打一体无人机，采用双尾撑上单翼布局，配备两台OP-300T发动机。核心指标包括最大平飞速度350公里每小时、升限7000米、转场航程2500公里以上、最大外挂500公斤。市场定位填补了CH-4B/TB2与翼龙2之间的空白，目标单机售价250至300万美元，面向东南亚、非洲、中东和中亚的中小规模陆军客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机型核心任务是情报监视侦察加精确打击，次要任务包括炮火校射、边境巡逻和通信中继。典型任务剖面为300公里作战半径、3.4小时在位续航，总任务时间约6.1小时。三个典型作战场景分别是反装甲精确打击、炮火校射和边境巡逻。威胁环境方面，主要面对单兵便携式防空导弹和小口径高炮，本机3000至5000米的作战高度提供了先天的生存性优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经过多方案对比，本机型选择双尾撑上单翼布局。这一布局具有八大核心优势：第一，低空低速性能适配近距空中支援，失速速度仅95公里每小时；第二，双发安装条件优越，发动机安装于尾撑前端，排气利用尾撑屏蔽红外；第三，任务载荷视野无遮挡，EO转塔前向下向视野完全开阔；第四，外挂条件灵活，每翼两个主挂点加翼尖挂点；第五，短距起降能力，起飞滑跑仅350米；第六，生存性友好设计；第七，维护性良好；第八，成熟工程传承，该布局经过60年实战验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机型基本几何尺寸为翼展10.4米、机长10.8米、机高3.9米、翼面积19.6平方米、展弦比5.52。重量方面，空重1290公斤，最大起飞重量2700公斤。其中机体结构500公斤占比最大，推进系统440公斤次之，两者合计占空重的73%。任务配置方面，ISR打击基准构型起飞重量2370公斤，翼载121公斤每平方米；转场构型最大燃油824公斤，起飞重量2194公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推进系统采用两台OP-300T航空活塞发动机，水平对置、涡轮增压、汽油直喷，单台最大功率300马力，总功率600马力。发动机湿重160公斤每台，功重比1.875马力每公斤，翻修间隔2000小时。螺旋桨为三叶恒速全顺桨，直径2.1米，单发失效时自动顺桨。燃油系统采用机翼整体油箱加机身软油箱，内油805升，可选副油箱最大1105升。核心优势是使用RON98民用汽油，全球可得性高，价格约为航空汽油的一半，大幅降低运营成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行性能方面，最大平飞速度350公里每小时，升限7000米，转场航程2500公里以上，最大续航7.5小时。短距起降能力突出，起飞滑跑350米，着陆滑跑300米。航程计算基于经济巡航270公里每小时、双发耗油76公斤每小时，最大燃油824公斤时航程2660公里，标称2500公里。单发性能是双发冗余的核心指标，单发顺桨后海平面爬升率2.5米每秒，单发升限3500米，作战区域可安全返航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任务载荷方面，机头下方安装中型制冷EO/IR转塔，重45至50公斤，集成可见光、红外、激光测距和激光指示，激光指示距离≥10公里，方位覆盖±110度，俯仰+20/-120度，下向视野完全无遮挡。可选配SAR雷达，作用距离≥30公里。武器系统方面，4个主挂点加2个可选翼尖挂点，最大外挂500公斤，兼容AR系列、FT系列和MAM系列精确制导弹药，有四种典型挂载方案。火控系统支持同时跟踪4个目标顺序投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航电飞控系统采用双余度设计，包括两台飞控计算机、两套IMU、两套GPS北斗接收机。自主等级3至4级半自主，具备自动起飞、自动导航、ATR辅助识别、人在回路打击、自动返航和自动着陆六大功能。导航系统为GPS北斗双模加深耦合惯导，可选地形匹配和视觉导航增强抗干扰。数据链为C波段视距链路，距离≥200公里，带宽≥10Mbps，采用跳频扩频和AES-256加密，可选Ku波段卫通实现超视距控制。电气系统为28V直流，双发电机并联加应急锂电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生存性设计方面，目标作战环境的主要威胁是单兵便携式防空导弹和小口径高炮，本机3000至5000米的典型作战高度提供了先天的生存性优势。生存性措施包括：红外抑制设计、30公斤凯夫拉装甲防护、自密封油箱、双发冗余、双余度飞控、数据链冗余，以及可选的雷达告警接收机和干扰弹投放器。损伤容限设计方面，机翼主梁采用多传力路径设计，尾撑结构冗余，燃油系统多油箱布局，关键系统分离布线，确保单次损伤不会导致灾难性后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地面站系统采用6×6军用卡车底盘的车载方舱设计，具备三防能力，包含三个操作员席位：飞行员、传感器操作员和指挥员。展开时间不超过30分钟，撤收时间不超过20分钟。配套通信拖车和电源拖车，可选便携式紧凑地面站用于前沿部署。任务规划系统集成在指挥员工作站，具备航点规划、威胁分析、燃油计算、武器规划、气象集成和任务回放六大功能。此外提供一套地面训练模拟器，基于地面站软件环境，可独立于实机进行飞行员和传感器操作员的初始和复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环境适应性方面，工作温度范围-20至+50摄氏度，存储温度-40至+60摄氏度，湿度95%不凝露，盐雾GJB级，防尘防沙IP5X，4000米高原正常起飞，起降侧风12米每秒，可选电热防冰。可靠性指标方面，MTBF≥200小时，发动机翻修间隔2000小时，再次出动准备≤45分钟，任务可执行率≥90%，机体寿命10000小时或20年，任务可靠性≥95%。维护性设计遵循模块化、可达性、可测试性原则，发动机更换≤4小时，航电更换≤30分钟，机载BIT系统故障定位到LRU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出口管制合规方面，本机型作为军用无人机，出口受中国《出口管制法》《军品出口管理条例》和《导弹及相关物项和技术出口管制条例》管辖，出口前须申请军品出口许可证并提交最终用户证书。MTCR风险评估方面，本机型最大外挂500公斤、转场航程2500公里，均达到或超过MTCR类别I物项阈值，属于最严格管制类别，须严格遵守MTCR相关出口管制要求。技术转让方面，核心技术如发动机设计、飞控源代码、任务航电算法不转让，可转让整机KD组装工艺、维护程序和操作员培训。此外还须关注瓦森纳安排、客户国进口许可、联合国武器禁运和G7国家出口限制等其他国际管制要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成本估算方面，批量生产24架以上时单机生产成本128至183万美元，其中推进系统占比最大约30%，机体结构约19%，EO/IR转塔约16%。推荐出口单机售价250至300万美元，毛利率40至55%。典型系统配置为3架飞机加1套地面站加训练加备件，总价1200至1500万美元，不含武器。商业模式包括五大板块：整机销售、技术转让、全生命周期服务、衍生型号开发和升级包。其中技术转让可提升合同价值30至50%，全生命周期服务长期收入可超过整机销售收入，衍生型号包括侦察型、货运型和电子战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研发进度方面，从合同签订起共分六个阶段：概念设计0至3个月、详细设计3至9个月、样机制造9至15个月、试飞验证15至24个月、生产准备20至24个月、交付培训24至30个月。关键路径为试飞验证。关键里程碑包括：M3概念设计评审、M9详细设计评审、M15首架样机总装完成、M15至16首飞、M19包线扩展完成、M22武器投放试验完成、M24鉴定试飞完成、M24至27首批交付、M30形成初始作战能力。研发资源估算方面，总投入1500至2500万美元，3架样机，研发团队峰值50至80人，试飞150至200架次200至300小时，生产线建设500至1000万美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竞品对比方面，本机型定位2700公斤级双发活塞MALE无人机，填补了1.3吨级单发活塞机CH-4B/TB2与4.2吨级单发涡桨机翼龙2之间的市场空白。与同级土耳其Aksungur双发涡桨机相比，本机型通过活塞动力实现更低的采购和运营成本。五大核心差异化优势包括：双发冗余可靠性、STOL短距起降、RON98低运营成本、低空低速CAS性能和突出的价格优势。目标客户首要为孟加拉国陆军，后续拓展至东南亚、非洲、中东和中亚的中小规模陆军。市场展望方面，2028年前形成交付能力，2030年预计累计订单30至50架，10年累计收入5至10亿美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页回顾了项目的六大核心价值：定位精准填补市场空白、性能全面满足需求、双发安全冗余、STOL部署灵活、突出的成本优势和成熟的技术基础。下一步行动建议分为六个步骤：第1步0至1个月客户需求确认与概念设计评审签署开发合同；第2步1至3个月详细设计启动；第3步3至9个月详细设计评审冻结生产图纸发放；第4步9至15个月3架样机制造完成首飞准备就绪；第5步15至24个月首飞及包线扩展鉴定试飞完成；第6步24至30个月首批交付形成初始作战能力。关键决策点是建议在概念设计评审通过后立即启动详细设计，确保30个月内形成交付能力。本报告所有性能数据为概念设计估算值，详细设计阶段将通过试验验证修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1326">
                <a:alpha val="100000"/>
              </a:srgbClr>
            </a:gs>
            <a:gs pos="60000">
              <a:srgbClr val="141E3C">
                <a:alpha val="100000"/>
              </a:srgbClr>
            </a:gs>
            <a:gs pos="100000">
              <a:srgbClr val="2563E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6200" cy="685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10160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CONCEPTUAL DESIGN REPORT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660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双发活塞中空长航时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3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ISR / 打击无人机</a:t>
            </a:r>
          </a:p>
        </p:txBody>
      </p:sp>
      <p:sp>
        <p:nvSpPr>
          <p:cNvPr id="5" name="AutoShape 5"/>
          <p:cNvSpPr/>
          <p:nvPr/>
        </p:nvSpPr>
        <p:spPr>
          <a:xfrm>
            <a:off x="762000" y="34290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Twin-Engine Piston MALE UCAV Conceptual Design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24554">
            <a:off x="762023" y="40576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762000" y="4318000"/>
            <a:ext cx="584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2700kg级 | 翼展10.4m | 600HP总功率 | 航程2500+km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面向陆军旅/师级战术纵深作战，核心任务ISR与近距空中支援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5842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版本：概念设计 V1.0 | 密级：机密/专有信息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编制日期：2026年8月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04000" y="762000"/>
            <a:ext cx="5334000" cy="5334000"/>
          </a:xfrm>
          <a:prstGeom prst="roundRect">
            <a:avLst>
              <a:gd name="adj" fmla="val 2857"/>
            </a:avLst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 / EXECUTIVE SUMMARY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执行摘要：2700kg级双发活塞MALE UCAV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核心设计亮点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5461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双尾撑上单翼布局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：翼展10.4m，机长10.8m，翼面积19.6m²，展弦比5.52</a:t>
            </a:r>
            <a:endParaRPr lang="en-US" sz="1100"/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2×OP-300T活塞发动机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：单台300HP，总功率600HP，湿重160kg/台，RON98汽油</a:t>
            </a:r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空重1290kg / MTOW 2700kg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：内油600kg(805L)，可选2×150L副油箱，转场航程2500+km</a:t>
            </a:r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最大平飞350km/h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：升限7000m，起飞滑跑350m，着陆滑跑300m</a:t>
            </a:r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4主挂点+2翼尖挂点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：最大外挂500kg，兼容AR/FT/MAM系列精确制导弹药</a:t>
            </a:r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中型制冷EO/IR转塔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：激光指示≥10km，C-band视距数据链≥200km，可选卫通</a:t>
            </a:r>
          </a:p>
          <a:p>
            <a:pPr marL="152400" indent="-1524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自主等级3-4</a:t>
            </a: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：自动起降/返航，人在回路武器释放授权</a:t>
            </a:r>
          </a:p>
        </p:txBody>
      </p:sp>
      <p:sp>
        <p:nvSpPr>
          <p:cNvPr id="7" name="AutoShape 7"/>
          <p:cNvSpPr/>
          <p:nvPr/>
        </p:nvSpPr>
        <p:spPr>
          <a:xfrm>
            <a:off x="6604000" y="1714500"/>
            <a:ext cx="4826000" cy="1905000"/>
          </a:xfrm>
          <a:prstGeom prst="roundRect">
            <a:avLst>
              <a:gd name="adj" fmla="val 5333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858000" y="19050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MARKET POSITIONING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58000" y="2260600"/>
            <a:ext cx="431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填补1.3吨级单发活塞机(CH-4B/TB2)与4.2吨级单发涡桨机(翼龙2)之间的市场空白。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核心差异化：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双发冗余、短距起降、低运营成本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604000" y="3810000"/>
            <a:ext cx="2286000" cy="1143000"/>
          </a:xfrm>
          <a:prstGeom prst="roundRect">
            <a:avLst>
              <a:gd name="adj" fmla="val 8888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731000" y="3937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目标单机售价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731000" y="42545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$2.5–3.0M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144000" y="3810000"/>
            <a:ext cx="2286000" cy="1143000"/>
          </a:xfrm>
          <a:prstGeom prst="roundRect">
            <a:avLst>
              <a:gd name="adj" fmla="val 8888"/>
            </a:avLst>
          </a:prstGeom>
          <a:solidFill>
            <a:srgbClr val="0D1326">
              <a:alpha val="6000"/>
            </a:srgbClr>
          </a:solidFill>
          <a:ln w="12700" cap="flat" cmpd="sng">
            <a:solidFill>
              <a:srgbClr val="0D132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271000" y="3937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目标客户区域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271000" y="4254500"/>
            <a:ext cx="2032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东南亚 / 非洲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中东 / 中亚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604000" y="5207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典型任务剖面：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300km作战半径，3.4h在位续航，总任务时间约6.1h（含30min备份燃油）。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威胁环境：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典型作战高度3000-5000m，处于MANPADS包线上缘、超出小口径高炮射程。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 / MISSION REQUIREMENTS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任务需求与作战场景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0574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面向陆军旅/师级战术纵深作战，覆盖从目标搜索、识别、跟踪到精确打击和毁伤评估的完整杀伤链。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2857500"/>
          <a:ext cx="5080000" cy="152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任务类型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优先级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核心能力要求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ISR侦察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长航时在位、多光谱目标识别、实时视频下传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精确打击(CAS)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多挂点精确制导武器投放、自主激光指示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炮火校射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次要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低空低速稳定盘旋、激光测距/指示、弹着观测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边境巡逻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次要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长航时、低运营成本、简易跑道部署、IR/EO双模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572000"/>
            <a:ext cx="5080000" cy="1778000"/>
          </a:xfrm>
          <a:prstGeom prst="roundRect">
            <a:avLst>
              <a:gd name="adj" fmla="val 5714"/>
            </a:avLst>
          </a:prstGeom>
          <a:solidFill>
            <a:srgbClr val="0D1326">
              <a:alpha val="4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952500" y="4724400"/>
            <a:ext cx="469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典型任务剖面 | 300km作战半径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5054600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总任务时间约6.1h（含30min备份燃油），在位续航3.4h</a:t>
            </a:r>
            <a:endParaRPr lang="en-US" sz="1100"/>
          </a:p>
          <a:p>
            <a:pPr marL="0" indent="0" algn="l">
              <a:lnSpc>
                <a:spcPct val="141666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起飞爬升(10min) → 出航巡航(66min, 4500m, 270km/h)</a:t>
            </a:r>
          </a:p>
          <a:p>
            <a:pPr marL="0" indent="0" algn="l">
              <a:lnSpc>
                <a:spcPct val="141666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→ 在位盘旋(204min, 3000-5000m) → 打击进入(10min)</a:t>
            </a:r>
          </a:p>
          <a:p>
            <a:pPr marL="0" indent="0" algn="l">
              <a:lnSpc>
                <a:spcPct val="141666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→ 返航巡航(66min) → 下降着陆(9min)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350000" y="1714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典型作战场景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2095500"/>
            <a:ext cx="508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场景1：反装甲/反恐精确打击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从前沿机场起飞，4000m盘旋搜索，EO/IR识别装甲目标，降至2500m投放AR-1导弹(45kg, CEP≤1.5m)，打击后爬升进行毁伤评估。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350000" y="3429000"/>
            <a:ext cx="508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场景2：炮火校射与目标指示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在友军炮兵射程边缘(30-50km)低速盘旋，激光测距获取目标坐标，引导远程火力，观测弹着偏差并计算修正量。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350000" y="45085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场景3：边境巡逻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270km/h经济巡航沿国境线飞行，EO转塔广域监视，单架次可覆盖1500km边境线，6h+续航。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350000" y="5524500"/>
            <a:ext cx="5080000" cy="825500"/>
          </a:xfrm>
          <a:prstGeom prst="roundRect">
            <a:avLst>
              <a:gd name="adj" fmla="val 12307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540500" y="565150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威胁环境：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主要威胁为MANPADS(红外制导, 100-3000m, 5-8km)、14.5-23mm小口径高炮(2-3km)。本机典型作战高度3000-5000m，处于MANPADS包线上缘、超出高炮射程。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 / AERODYNAMIC CONFIGURATION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气动布局选型：双尾撑上单翼布局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8904" r="8904"/>
          <a:stretch>
            <a:fillRect/>
          </a:stretch>
        </p:blipFill>
        <p:spPr>
          <a:xfrm>
            <a:off x="6350000" y="1714500"/>
            <a:ext cx="5080000" cy="4635500"/>
          </a:xfrm>
          <a:prstGeom prst="roundRect">
            <a:avLst>
              <a:gd name="adj" fmla="val 2191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1714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选型核心论证（8大优势）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057400"/>
            <a:ext cx="5334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低空低速CAS性能：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展弦比5.52，翼载121kg/m²，失速速度95km/h(襟翼)，可在150-200km/h长时间盘旋，提供稳定的目标识别和激光指示平台</a:t>
            </a:r>
            <a:endParaRPr lang="en-US" sz="1100"/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双发安装条件优越：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发动机安装于左右尾撑前端牵引布局，进气效率高，排气向后上方排出利用尾撑结构屏蔽红外辐射，单发失效不影响另一发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任务载荷视野无遮挡：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中央吊舱设计，EO/IR转塔安装于机头下方，前向和下向视野完全无遮挡，方位±110°，俯仰+20°/-120°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外挂条件灵活：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上单翼布局翼下空间充足，每翼2个主挂点(内侧250kg/外侧100kg)+2个可选翼尖挂点，挂点间距大减少投放干扰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短距起降能力：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高升阻比机翼+低翼载+600HP双发推力，起飞滑跑仅350m，着陆滑跑300m，可在前沿简易跑道、草地甚至硬化公路起降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生存性友好设计：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紧凑机身吊舱集中关键系统便于统一装甲防护，双尾撑使尾翼远离发动机排气，自密封油箱防23mm弹穿后泄漏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维护性良好：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发动机短舱独立于机身，快拆整流罩，发动机更换≤4h；航电标准机箱插换式，平均≤30min/件；BIT系统故障定位到LRU</a:t>
            </a:r>
          </a:p>
          <a:p>
            <a:pPr marL="139700" indent="-139700" algn="l">
              <a:lnSpc>
                <a:spcPct val="137500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成熟工程传承：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双尾撑上单翼布局经60余年轻型攻击/观察机实战验证，从越南战争到当代反恐作战，低空低速性能和战场生存性已充分验证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 / GENERAL PARAMETERS &amp; WEIGHT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总体参数与重量分解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7432" r="7432"/>
          <a:stretch>
            <a:fillRect/>
          </a:stretch>
        </p:blipFill>
        <p:spPr>
          <a:xfrm>
            <a:off x="6096000" y="1714500"/>
            <a:ext cx="5334000" cy="4699000"/>
          </a:xfrm>
          <a:prstGeom prst="roundRect">
            <a:avLst>
              <a:gd name="adj" fmla="val 216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1714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基本几何尺寸</a:t>
            </a:r>
            <a:endParaRPr lang="en-US" sz="110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2032000"/>
          <a:ext cx="5080000" cy="2133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10.40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含翼尖挂点10.80m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10.80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含空速管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3.90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垂尾顶端至地面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翼面积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19.60 m²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含机身覆盖部分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展弦比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5.52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b²/S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主轮距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2.80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左右主轮间距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前主轮距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3.60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前轮至主轮纵向距离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4318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重量分解（空重1290kg / MTOW 2700kg）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62000" y="4635500"/>
          <a:ext cx="5080000" cy="1879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子系统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重量(kg)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占比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机体结构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38.8%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推进系统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34.1%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起落架系统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6.2%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飞控与导航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4.7%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任务航电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4.7%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通信与数据链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3.9%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电气/生存性/其他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7.8%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 / PROPULSION &amp; FUEL SYSTEM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推进与燃油系统：2×OP-300T活塞发动机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286000"/>
          </a:xfrm>
          <a:prstGeom prst="roundRect">
            <a:avLst>
              <a:gd name="adj" fmla="val 4444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OP-300T ENGINE SPECIFICATION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2606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300 HP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9464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单台最大功率 @2700RPM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83000" y="22606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600 HP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83000" y="29464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双发总功率 (447kW)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3327400"/>
            <a:ext cx="482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1"/>
                </a:solidFill>
                <a:latin typeface="Noto Sans SC"/>
                <a:ea typeface="Noto Sans SC"/>
                <a:cs typeface="Noto Sans SC"/>
                <a:sym typeface="Noto Sans SC"/>
              </a:rPr>
              <a:t>水平对置、涡轮增压、汽油直喷 | 液冷+冲压风冷辅助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C8D2E1"/>
                </a:solidFill>
                <a:latin typeface="Noto Sans SC"/>
                <a:ea typeface="Noto Sans SC"/>
                <a:cs typeface="Noto Sans SC"/>
                <a:sym typeface="Noto Sans SC"/>
              </a:rPr>
              <a:t>湿重160kg/台 | 功重比1.875 HP/kg | TBO 2000h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4191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燃油消耗率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762000" y="4508500"/>
          <a:ext cx="5334000" cy="101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单台耗油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双发总耗油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巡航(65%功率)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~45 kg/h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90 kg/h (120L/h)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经济巡航(55%功率)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~38 kg/h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76 kg/h (102L/h)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螺旋桨系统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2032000"/>
            <a:ext cx="495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每台发动机驱动一副三叶恒速全顺桨螺旋桨，直径2.10m，铝合金或复合材料。恒速调速器转速范围1800-2700RPM，飞行中自动调节桨距。单发失效时失效发动机螺旋桨自动顺桨减阻，确保安全单发返航。通过减速箱(减速比约1:1.6)连接发动机，保持桨叶转速低于曲轴转速以提高推进效率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77000" y="3175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燃油系统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77000" y="3492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机翼整体油箱+机身吊舱软油箱，总内油容量805L(600kg, RON98密度0.745kg/L)。可选2×150L翼下副油箱(内侧挂点)，最大总燃油1105L(824kg)。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供油采用重力+电动增压泵双路供油，每台发动机独立燃油管路和增压泵，单发失效不影响另一发供油。配备燃油流量传感器、油量传感器和低油量告警。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477000" y="4889500"/>
            <a:ext cx="49530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67500" y="50165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RON98汽油适配设计 — 核心运营成本优势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667500" y="53340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OP-300T源自民用汽车发动机平台，天然兼容RON98汽油，无需抗铅添加剂。密封件和管路兼容E10乙醇汽油。增压泵防止7000m高度气阻。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RON98全球可得性远高于AVGAS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，任何民用加油站均可获取，价格约为AVGAS的一半，显著降低运营成本和后勤负担。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 / FLIGHT PERFORMANCE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飞行性能计算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2540000" cy="1143000"/>
          </a:xfrm>
          <a:prstGeom prst="roundRect">
            <a:avLst>
              <a:gd name="adj" fmla="val 8888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18796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最大平飞速度(海平面)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1590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350 km/h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556000" y="1714500"/>
            <a:ext cx="2540000" cy="1143000"/>
          </a:xfrm>
          <a:prstGeom prst="roundRect">
            <a:avLst>
              <a:gd name="adj" fmla="val 8888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746500" y="18796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DCE6FF"/>
                </a:solidFill>
                <a:latin typeface="Noto Sans SC"/>
                <a:ea typeface="Noto Sans SC"/>
                <a:cs typeface="Noto Sans SC"/>
                <a:sym typeface="Noto Sans SC"/>
              </a:rPr>
              <a:t>升限 / 单发升限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746500" y="21590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7000/3500m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350000" y="1714500"/>
            <a:ext cx="2540000" cy="1143000"/>
          </a:xfrm>
          <a:prstGeom prst="roundRect">
            <a:avLst>
              <a:gd name="adj" fmla="val 8888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540500" y="18796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转场航程(最大燃油)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40500" y="2159000"/>
            <a:ext cx="215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2500+ km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144000" y="1714500"/>
            <a:ext cx="2286000" cy="1143000"/>
          </a:xfrm>
          <a:prstGeom prst="roundRect">
            <a:avLst>
              <a:gd name="adj" fmla="val 8888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9334500" y="1879600"/>
            <a:ext cx="190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DCE6FF"/>
                </a:solidFill>
                <a:latin typeface="Noto Sans SC"/>
                <a:ea typeface="Noto Sans SC"/>
                <a:cs typeface="Noto Sans SC"/>
                <a:sym typeface="Noto Sans SC"/>
              </a:rPr>
              <a:t>最大续航(内油)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334500" y="2159000"/>
            <a:ext cx="1905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7.5 h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3048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性能参数汇总</a:t>
            </a:r>
            <a:endParaRPr lang="en-US" sz="1100"/>
          </a:p>
        </p:txBody>
      </p:sp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762000" y="3365500"/>
          <a:ext cx="5334000" cy="3073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条件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最大巡航速度(75%功率)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310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4500m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经济巡航速度(55%功率)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270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4500m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失速速度(襟翼收起)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115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典型构型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失速速度(襟翼40°)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95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着陆构型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最大爬升率(海平面)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9.0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单发爬升率(海平面)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2.5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单发顺桨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起飞滑跑(海平面)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ISR打击基准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起飞距离(15m障碍)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着陆滑跑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含刹车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最大过载限制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+4.5/-2.0g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结构设计极限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侧风限制(起降)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" name="AutoShape 19"/>
          <p:cNvSpPr/>
          <p:nvPr/>
        </p:nvSpPr>
        <p:spPr>
          <a:xfrm>
            <a:off x="6477000" y="3048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航程计算依据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3365500"/>
            <a:ext cx="4953000" cy="1422400"/>
          </a:xfrm>
          <a:prstGeom prst="roundRect">
            <a:avLst>
              <a:gd name="adj" fmla="val 7142"/>
            </a:avLst>
          </a:prstGeom>
          <a:solidFill>
            <a:srgbClr val="0D1326">
              <a:alpha val="4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667500" y="3467100"/>
            <a:ext cx="457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转场航程2500+km：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最大燃油824kg(内油600+副油箱224)，经济巡航(55%功率, 270km/h, 双发耗油76kg/h)，扣除起飞爬升0.5h和备份0.5h共76kg，可用巡航燃油748kg，巡航时间9.85h，航程=9.85×270=2660km，考虑风与导航余量标称2500km。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仅内油(600kg)：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可用巡航燃油524kg，巡航时间6.9h，航程1860km，最大续航7.5h。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477000" y="4889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单发性能 — 双发冗余核心指标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77000" y="5207000"/>
            <a:ext cx="4953000" cy="1270000"/>
          </a:xfrm>
          <a:prstGeom prst="roundRect">
            <a:avLst>
              <a:gd name="adj" fmla="val 8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67500" y="5334000"/>
            <a:ext cx="457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一发顺桨后，剩余300HP发动机海平面爬升率2.5m/s(净构型)，单发升限3500m。作战区域3000m以下可保持平飞和缓慢爬升，足以返航至最近机场。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单发失效时飞控自动补偿偏航力矩(方向舵自动偏转)，螺旋桨自动顺桨，地面站告警并引导返航。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 / PAYLOAD &amp; WEAPON SYSTEM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任务载荷与武器系统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EO/IR转塔（机头下方，45-50kg）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5334000" cy="22352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可见光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1080p HD, 30×光变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自动目标跟踪ATR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红外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制冷MWIR 640×512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全天候昼夜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激光测距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≥20 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精度±1m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激光指示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≥10 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半主动激光制导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稳定精度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≤15 μrad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三轴稳定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方位覆盖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±110°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俯仰覆盖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+20°/-120°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下向无遮挡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4445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SAR雷达（可选，60-80kg）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7625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基线构型不含SAR，机身下方预留安装接口和空间。侦察衍生型可选配紧凑SAR，作用距离≥30km，条带模式分辨率≤1m，聚束模式≤0.3m，具备GMTI地面动目标指示能力。EO转塔被云雾遮挡时提供全天候侦察能力。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挂点配置（最大外挂500kg）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032000"/>
            <a:ext cx="4953000" cy="889000"/>
          </a:xfrm>
          <a:prstGeom prst="roundRect">
            <a:avLst>
              <a:gd name="adj" fmla="val 11428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2184400"/>
            <a:ext cx="457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4个主挂点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（每翼2个）：内侧250kg / 外侧100kg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2个可选翼尖挂点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：各50kg，用于近距空空弹(自卫)或电子战吊舱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477000" y="3048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典型武器挂载方案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477000" y="3365500"/>
          <a:ext cx="4953000" cy="165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武器配置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总重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用途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A反装甲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4×AR-1导弹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反坦克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B精确打击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2×FT-5+2×AR-2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工事/人员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2×副油箱+2×AR-2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264kg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远程巡逻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D重打击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2×FT-7+2×AR-1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坚固工事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477000" y="5143500"/>
            <a:ext cx="495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兼容弹药：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AR-1/AR-2空地导弹、FT-5/FT-7精确制导炸弹、蓝箭-7激光制导炸弹、MAM-L/MAM-C(出口适配土耳其弹药族)。武器接口采用标准14英寸MIL-STD-8591挂架，兼容客户现有弹药库存。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火控系统：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任务计算机集成火控功能，自动计算武器投放包络，支持同时跟踪4目标顺序投放。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 / AVIONICS, FCS &amp; DATA LINK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航电、飞控与数据链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飞控系统（双余度设计）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2台飞控计算机(主/备)、2套IMU、2套GPS/北斗接收机、气压高度表、磁罗盘、空速管、迎角/侧滑角传感器。数字飞控律提供姿态保持、高度保持、航向保持、航点导航、自动起降和自动返航。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768600"/>
            <a:ext cx="5334000" cy="1968500"/>
          </a:xfrm>
          <a:prstGeom prst="roundRect">
            <a:avLst>
              <a:gd name="adj" fmla="val 5161"/>
            </a:avLst>
          </a:prstGeom>
          <a:solidFill>
            <a:srgbClr val="0D1326">
              <a:alpha val="4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2895600"/>
            <a:ext cx="4953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自主等级3-4（半自主）六大功能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175000"/>
            <a:ext cx="4953000" cy="149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自动起飞：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按预设参数自动完成滑跑、抬前轮、爬升、收起落架</a:t>
            </a:r>
            <a:endParaRPr lang="en-US" sz="1100"/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自动导航：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沿预设航点自动飞行，地面站可实时修改航点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ATR辅助识别：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EO转塔自动检测跟踪可疑目标，提示操作员确认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人在回路打击：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武器释放需地面站操作员确认授权，飞控无自主打击能力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自动返航：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数据链丢失/低油/故障时自动返回预设机场并自动着陆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自动着陆：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基于机场坐标和气象数据自动完成下降、进近、拉平、接地、刹车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889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导航系统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207000"/>
            <a:ext cx="533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主导航为GPS/北斗双模卫星导航(双天线、抗欺骗)，辅以惯导INS(漂移率≤0.5nm/h)和气压高度/空速参考。深耦合GPS/INS组合导航，卫星信号受干扰时通过INS保持短期导航精度。可选地形轮廓匹配TERCOM和视觉导航进一步增强抗干扰能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数据链规格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477000" y="2032000"/>
          <a:ext cx="4953000" cy="2413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视距数据链(LOS)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C-band ≥200km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全向天线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地面定向天线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≥300km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数据带宽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≥10 Mbps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HD视频+遥测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抗干扰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跳频+扩频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AES-256加密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备份链路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UHF-band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应急控制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卫通(可选)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Ku-band ≥2Mbps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超视距控制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延迟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LOS≤100ms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卫通≤600ms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477000" y="4572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电气系统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4889500"/>
            <a:ext cx="4953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28V直流系统，每台发动机驱动一台28V发电机(≥3kW/台)，双发电机并联。28V锂电池(≥25Ah)提供应急电源，双发电机失效时维持≥30min应急供电(飞控、导航、数据链、关键航电)。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智能配电单元PDU，具备过流/过压/短路保护和负载管理，地面站实时监控电气系统状态。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 / SURVIVABILITY DESIGN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生存性设计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威胁评估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5334000" cy="1460500"/>
          </a:xfrm>
          <a:prstGeom prst="roundRect">
            <a:avLst>
              <a:gd name="adj" fmla="val 6956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1590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主要威胁：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MANPADS(红外制导, SA-7/SA-18/针式)，作战高度100-3000m，最大射程5-8km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次要威胁：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14.5-23mm小口径高炮(有效射程2-3km, 射高1500-2000m)、7.62-12.7mm轻武器</a:t>
            </a:r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本机典型作战高度3000-5000m，处于MANPADS包线上缘、超出高炮射程，先天高度生存性优势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619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生存性措施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62000" y="3937000"/>
          <a:ext cx="5334000" cy="2717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措施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红外抑制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排气向后上方排出，尾撑屏蔽；可选排气混合器引入环境空气降温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装甲防护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发动机短舱、飞控舱、油箱凯夫拉装甲，抗12.7mm弹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自密封油箱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含油箱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油箱内壁自密封材料，23mm弹穿后自动密封无泄漏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双发冗余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发动机分散布置，单发失效/战损可单发返航，宽间距防单发命中双发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双余度飞控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双飞控计算机、双IMU、双GPS/北斗，单套失效自动切换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数据链冗余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C-band主链+UHF备份链，主链受干扰自动切换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RWR(可选)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雷达告警接收机，探测地面防空雷达照射，告警并提示规避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干扰弹(可选)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箔条/红外干扰弹投放器(30发)，对抗雷达/红外制导导弹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损伤容限设计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032000"/>
            <a:ext cx="4953000" cy="4127500"/>
          </a:xfrm>
          <a:prstGeom prst="roundRect">
            <a:avLst>
              <a:gd name="adj" fmla="val 2461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667500" y="2222500"/>
            <a:ext cx="4572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41666"/>
              </a:lnSpc>
              <a:buClr>
                <a:srgbClr val="0D1326"/>
              </a:buClr>
              <a:buChar char="•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机翼主梁多传力路径设计：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单根主梁损伤后，剩余结构可承受67%极限载荷</a:t>
            </a:r>
            <a:endParaRPr lang="en-US" sz="1100"/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尾撑结构冗余：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单根尾撑损伤后仍可依靠对侧垂尾和发动机推力差维持飞机控制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燃油系统多油箱布局：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单个油箱破裂不影响其他油箱供油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关键系统分离布线：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飞控、燃油、电气系统管路和线缆分路布置，避免单次损伤同时切断多条路径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电气冗余：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双发电机+应急电池，单发电机失效不影响供电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 / GROUND STATION &amp; MISSION PLANNING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地面站与任务规划系统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地面控制站(GCS) — 6×6军用卡车底盘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5334000" cy="2717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项目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底盘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6×6军用卡车，越野能力，适应前沿道路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标准军用方舱，三防(核生化)、空调、UPS供电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操作员席位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3个：飞行员(飞控)、传感器操作员(EO/武器)、指挥员(任务决策/通信)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显示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多屏配置，每席2-3显示器，显示飞行参数、视频、地图、系统状态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控制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驾驶杆+油门+脚蹬(飞行员手动)；传感器操作员操纵杆控制转塔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无人机数据链+卫通+语音，上级指挥通信、友军协同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展开时间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≤30min(行军状态→发射准备)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撤收时间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≤20min(发射准备→行军状态)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4762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保障车辆与训练模拟器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080000"/>
            <a:ext cx="533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通信拖车：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C-band定向数据链天线、卫通天线、跟踪伺服系统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电源拖车：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柴油发电机组+UPS，提供30kW电力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便携式紧凑GCS(可选)：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2人手提箱式，前沿部署，支持基本飞控和监视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训练模拟器：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1套，基于GCS软件环境，模拟飞行、传感器操作、武器投放和应急处置，独立于实机运行</a:t>
            </a:r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任务规划系统六大功能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032000"/>
            <a:ext cx="4953000" cy="4318000"/>
          </a:xfrm>
          <a:prstGeom prst="roundRect">
            <a:avLst>
              <a:gd name="adj" fmla="val 2352"/>
            </a:avLst>
          </a:prstGeom>
          <a:solidFill>
            <a:srgbClr val="0D1326">
              <a:alpha val="4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2222500"/>
            <a:ext cx="4572000" cy="400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航点规划：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数字地图上拖拽设置航点，设定飞行高度、速度和任务区域</a:t>
            </a:r>
            <a:endParaRPr lang="en-US" sz="1100"/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威胁分析：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输入已知防空威胁位置，自动规划规避航线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燃油计算：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根据任务剖面自动计算燃油需求和返航点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武器规划：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根据目标类型和位置推荐武器配置和投放参数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气象集成：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接入气象数据，评估风、云、温度对飞行和任务的影响</a:t>
            </a:r>
          </a:p>
          <a:p>
            <a:pPr marL="139700" indent="-139700" algn="l">
              <a:lnSpc>
                <a:spcPct val="141666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任务回放：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飞行后回放完整任务数据(航迹、视频、武器投放事件)，用于任务评估和训练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11 / ENVIRONMENT &amp; RELIABILITY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环境适应性与可靠性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环境适应性规格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5334000" cy="3175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项目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工作温度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-20°C ~ +50°C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热带/亚热带/温带冬季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存储温度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-40°C ~ +60°C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无电存储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湿度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95%不凝露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湿热环境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盐雾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GJB级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沿海6个月无腐蚀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防尘防沙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IP5X(进气)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可更换进气滤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高原性能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4000m正常起飞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涡轮增压恢复功率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地面停放抗风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8级(17.2m/s)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系留状态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起降侧风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防雨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中雨可飞行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EO转塔带雨刷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防冰(可选)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电热防冰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机翼前缘+尾翼+空速管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5334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维护性设计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651500"/>
            <a:ext cx="533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遵循模块化、可达性、可测试性原则：发动机快拆整流罩，更换≤4h；航电标准机箱插换式，平均≤30min/件；EO转塔快拆≤20min；起落架轮胎刹车无需拆起落架更换；机载BIT系统故障定位到LRU。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可靠性指标（设计目标值）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032000"/>
            <a:ext cx="4953000" cy="2540000"/>
          </a:xfrm>
          <a:prstGeom prst="roundRect">
            <a:avLst>
              <a:gd name="adj" fmla="val 4000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2222500"/>
            <a:ext cx="4572000" cy="222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50000"/>
              </a:lnSpc>
              <a:buClr>
                <a:srgbClr val="FFFFFF"/>
              </a:buClr>
              <a:buChar char="•"/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MTBF ≥ 200h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全系统(含推进/航电/任务载荷)</a:t>
            </a:r>
            <a:endParaRPr lang="en-US" sz="1100"/>
          </a:p>
          <a:p>
            <a:pPr marL="152400" indent="-152400" algn="l">
              <a:lnSpc>
                <a:spcPct val="150000"/>
              </a:lnSpc>
              <a:buClr>
                <a:srgbClr val="FFFFFF"/>
              </a:buClr>
              <a:buChar char="•"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发动机TBO 2000h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OP-300T，耐久性试验验证</a:t>
            </a:r>
          </a:p>
          <a:p>
            <a:pPr marL="152400" indent="-152400" algn="l">
              <a:lnSpc>
                <a:spcPct val="150000"/>
              </a:lnSpc>
              <a:buClr>
                <a:srgbClr val="FFFFFF"/>
              </a:buClr>
              <a:buChar char="•"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再次出动准备 ≤45min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加油+挂弹+检查，2人组</a:t>
            </a:r>
          </a:p>
          <a:p>
            <a:pPr marL="152400" indent="-152400" algn="l">
              <a:lnSpc>
                <a:spcPct val="150000"/>
              </a:lnSpc>
              <a:buClr>
                <a:srgbClr val="FFFFFF"/>
              </a:buClr>
              <a:buChar char="•"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任务可执行率 ≥90%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含计划维护</a:t>
            </a:r>
          </a:p>
          <a:p>
            <a:pPr marL="152400" indent="-152400" algn="l">
              <a:lnSpc>
                <a:spcPct val="150000"/>
              </a:lnSpc>
              <a:buClr>
                <a:srgbClr val="FFFFFF"/>
              </a:buClr>
              <a:buChar char="•"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机体寿命 10000h/20年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以先到为准，全尺寸疲劳试验</a:t>
            </a:r>
          </a:p>
          <a:p>
            <a:pPr marL="152400" indent="-152400" algn="l">
              <a:lnSpc>
                <a:spcPct val="150000"/>
              </a:lnSpc>
              <a:buClr>
                <a:srgbClr val="BFD7FF"/>
              </a:buClr>
              <a:buChar char="•"/>
            </a:pPr>
            <a:r>
              <a:rPr lang="en-US" sz="12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任务可靠性 ≥95%</a:t>
            </a:r>
            <a:r>
              <a:rPr lang="en-US" sz="12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— 起飞后完成任务并安全返回概率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477000" y="4762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设计原则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5080000"/>
            <a:ext cx="4953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可靠性设计遵循以下原则：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冗余设计：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关键系统(飞控、导航、电源、数据链)均采用双余度，单套失效自动切换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降额设计：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电子元器件按GJB降额使用，提高长期可靠性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环境应力筛选：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航电产品出厂前进行温度循环和随机振动筛选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BIT设计：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全机内置测试系统，开机自检+周期自检+故障隔离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12 / EXPORT CONTROL COMPLIANCE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出口管制合规分析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中国出口管制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5334000" cy="1651000"/>
          </a:xfrm>
          <a:prstGeom prst="roundRect">
            <a:avLst>
              <a:gd name="adj" fmla="val 6153"/>
            </a:avLst>
          </a:prstGeom>
          <a:solidFill>
            <a:srgbClr val="0D1326">
              <a:alpha val="4000"/>
            </a:srgbClr>
          </a:solidFill>
          <a:ln w="12700" cap="flat" cmpd="sng">
            <a:solidFill>
              <a:srgbClr val="0D1326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184400"/>
            <a:ext cx="4953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作为军用无人机，出口受以下法规管辖：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《中华人民共和国出口管制法》</a:t>
            </a:r>
          </a:p>
          <a:p>
            <a:pPr marL="139700" indent="-1397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《军品出口管理条例》</a:t>
            </a:r>
          </a:p>
          <a:p>
            <a:pPr marL="139700" indent="-139700" algn="l">
              <a:lnSpc>
                <a:spcPct val="133333"/>
              </a:lnSpc>
              <a:buClr>
                <a:srgbClr val="536174"/>
              </a:buClr>
              <a:buChar char="•"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《导弹及相关物项和技术出口管制条例》</a:t>
            </a:r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出口前须向国家军品出口主管部门申请军品出口许可证，提交最终用户证书和最终用途说明，接受最终用户和最终用途核查。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8100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技术转让管制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127500"/>
            <a:ext cx="533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技术转让(本地组装、维护培训)须遵守《技术进出口管理条例》。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核心技术不转让：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发动机设计、飞控源代码、任务航电算法</a:t>
            </a:r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可转让技术：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整机KD散件组装工艺、维护程序、操作员培训、地面站操作</a:t>
            </a:r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技术转让协议须明确知识产权归属、再出口限制和最终用途监督条款。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MTCR风险评估 — 类别I物项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032000"/>
            <a:ext cx="4953000" cy="2032000"/>
          </a:xfrm>
          <a:prstGeom prst="roundRect">
            <a:avLst>
              <a:gd name="adj" fmla="val 5000"/>
            </a:avLst>
          </a:prstGeom>
          <a:solidFill>
            <a:srgbClr val="C9302C">
              <a:alpha val="8000"/>
            </a:srgbClr>
          </a:solidFill>
          <a:ln w="12700" cap="flat" cmpd="sng">
            <a:solidFill>
              <a:srgbClr val="C9302C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667500" y="21844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MTCR类别I阈值：载荷≥500kg 且 射程≥300km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667500" y="2514600"/>
          <a:ext cx="4572000" cy="1168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MTCR阈值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302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本机参数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302C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评估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302C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载荷≥500kg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最大外挂500kg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达标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射程≥300km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转场2500km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远超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667500" y="37084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综合判定：符合MTCR类别I物项标准（最严格管制类别）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425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其他国际管制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77000" y="4572000"/>
            <a:ext cx="4953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瓦森纳安排：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无人机及相关技术管制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客户国进口许可：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须满足客户国进口许可证要求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联合国安理会武器禁运：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针对特定国家/地区的禁运决议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G7国家无人机出口限制：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对中国无直接约束力，但影响客户选择</a:t>
            </a:r>
          </a:p>
          <a:p>
            <a:pPr marL="0" indent="0" algn="l">
              <a:lnSpc>
                <a:spcPct val="133333"/>
              </a:lnSpc>
            </a:pPr>
            <a:r>
              <a:rPr lang="en-US" sz="11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项目启动前须进行全面出口管制合规筛查，确认目标客户国不在禁运清单上。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13 / COST &amp; BUSINESS MODEL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成本估算与商业模式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单机生产成本估算（批量≥24架）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5334000" cy="292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成本项目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金额(万美元)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占比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机体结构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25-35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19%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推进系统(2×OP-300T)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40-55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飞控与导航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数据链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EO/IR转塔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电气系统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5-8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生存性设备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3-5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总装与测试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单机生产成本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128-183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推荐出口单价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250-300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毛利40-55%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5016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系统售价（典型系统：3机+1GCS+训练+备件）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334000"/>
            <a:ext cx="533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  <a:defRPr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单机(含基线转塔)：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250-300万美元（不含武器、卫通、RWR）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地面控制站GCS：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150-200万美元（含通信拖车、电源拖车）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训练模拟器：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50-80万美元/套</a:t>
            </a:r>
          </a:p>
          <a:p>
            <a:pPr marL="139700" indent="-139700" algn="l">
              <a:lnSpc>
                <a:spcPct val="133333"/>
              </a:lnSpc>
              <a:buClr>
                <a:srgbClr val="0D1326"/>
              </a:buClr>
              <a:buChar char="•"/>
            </a:pPr>
            <a:r>
              <a:rPr lang="en-US" sz="11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初始备件(2年)：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单机价格的15%</a:t>
            </a:r>
          </a:p>
          <a:p>
            <a:pPr marL="139700" indent="-139700" algn="l">
              <a:lnSpc>
                <a:spcPct val="133333"/>
              </a:lnSpc>
              <a:buClr>
                <a:srgbClr val="C9302C"/>
              </a:buClr>
              <a:buChar char="•"/>
            </a:pPr>
            <a:r>
              <a:rPr lang="en-US" sz="11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典型系统总价：1200-1500万美元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（不含武器）</a:t>
            </a:r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五大商业模式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032000"/>
            <a:ext cx="4953000" cy="4572000"/>
          </a:xfrm>
          <a:prstGeom prst="roundRect">
            <a:avLst>
              <a:gd name="adj" fmla="val 2222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2222500"/>
            <a:ext cx="4572000" cy="425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41666"/>
              </a:lnSpc>
              <a:buClr>
                <a:srgbClr val="FFFFFF"/>
              </a:buClr>
              <a:buFont typeface="+mj-lt"/>
              <a:buAutoNum type="arabicPeriod"/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整机销售：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初始订单6架起，后续批次24-48架，早期主要收入来源</a:t>
            </a:r>
            <a:endParaRPr lang="en-US" sz="1100"/>
          </a:p>
          <a:p>
            <a:pPr marL="139700" indent="-139700" algn="l">
              <a:lnSpc>
                <a:spcPct val="141666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技术转让：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KD散件本地组装线+维护培训中心+操作员培训系统，合同价值提升30-50%，锁定长期备件和升级需求</a:t>
            </a:r>
          </a:p>
          <a:p>
            <a:pPr marL="139700" indent="-139700" algn="l">
              <a:lnSpc>
                <a:spcPct val="141666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全生命周期服务：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20年备件支持、发动机大修(TBO 2000h, 单次15-20万美元)、航电升级、任务载荷迭代，长期服务收入可超过整机销售收入</a:t>
            </a:r>
          </a:p>
          <a:p>
            <a:pPr marL="139700" indent="-139700" algn="l">
              <a:lnSpc>
                <a:spcPct val="141666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衍生型号：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侦察型(BA-8R, SAR/SIGINT)、货运型(BA-8C, 腹舱500kg)、电子战型(BA-8E)，扩展客户覆盖和产品线</a:t>
            </a:r>
          </a:p>
          <a:p>
            <a:pPr marL="139700" indent="-139700" algn="l">
              <a:lnSpc>
                <a:spcPct val="141666"/>
              </a:lnSpc>
              <a:buClr>
                <a:srgbClr val="BFD7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升级包：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卫通升级、RWR/对抗升级、AI目标识别升级、新武器集成，单机升级收入20-50万美元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14 / R&amp;D SCHEDULE &amp; MILESTONES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研发进度与里程碑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研发阶段分解（从合同签订起，关键路径为试飞验证）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10668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名称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主要工作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概念设计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0-3月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需求确认、概念设计、设计评审、成本估算（本报告阶段）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详细设计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3-9月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气动详细设计、结构详细设计、系统详细设计、数字样机、图纸发放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样机制造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9-15月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工装制造、样机零件加工、部装、总装、地面试验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试飞验证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9302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15-24月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首飞、包线扩展、性能试飞、系统试飞、武器投放、鉴定试飞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生产准备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20-24月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生产工艺定型、生产线建设、质量体系建立、初始备件生产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交付培训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24-30月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首批6架交付、地面站交付、人员培训、模拟器交付、IOC形成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45085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关键里程碑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826000"/>
            <a:ext cx="533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M0 合同签订：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客户确认需求，开发合同签订，项目启动</a:t>
            </a:r>
            <a:endParaRPr lang="en-US" sz="1100"/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M3 概念设计评审：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本报告完成，通过客户和内部评审，概念方案冻结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M9 详细设计评审：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详细设计和数字样机完成，详细设计冻结，生产图纸发放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M15 首架样机总装完成：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样机总装下线，地面试验完成</a:t>
            </a:r>
          </a:p>
          <a:p>
            <a:pPr marL="127000" indent="-127000" algn="l">
              <a:lnSpc>
                <a:spcPct val="125000"/>
              </a:lnSpc>
              <a:buClr>
                <a:srgbClr val="C9302C"/>
              </a:buClr>
              <a:buChar char="•"/>
            </a:pPr>
            <a:r>
              <a:rPr lang="en-US" sz="10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M15-16 首飞：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样机首飞，验证基本飞行品质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M19 包线扩展完成：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速度、高度、过载、失速、单发包线试飞完成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M22 武器投放试验完成：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主要挂载方案武器投放试验完成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M24 鉴定试飞完成：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全部鉴定试飞项目完成，具备生产交付条件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M24-27 首批交付：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首批6架和2套地面站交付客户</a:t>
            </a:r>
          </a:p>
          <a:p>
            <a:pPr marL="127000" indent="-127000" algn="l">
              <a:lnSpc>
                <a:spcPct val="125000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M30 初始作战能力IOC：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客户人员培训完成，具备独立作战能力</a:t>
            </a:r>
          </a:p>
        </p:txBody>
      </p:sp>
      <p:sp>
        <p:nvSpPr>
          <p:cNvPr id="9" name="AutoShape 9"/>
          <p:cNvSpPr/>
          <p:nvPr/>
        </p:nvSpPr>
        <p:spPr>
          <a:xfrm>
            <a:off x="6477000" y="4508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研发资源估算（概念阶段估算）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4762500"/>
            <a:ext cx="4953000" cy="2032000"/>
          </a:xfrm>
          <a:prstGeom prst="roundRect">
            <a:avLst>
              <a:gd name="adj" fmla="val 5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4889500"/>
            <a:ext cx="457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研发总投入：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1500-2500万美元（含设计、试验、试飞、3架样机，不含生产线建设）</a:t>
            </a:r>
            <a:endParaRPr lang="en-US" sz="1100"/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样机数量：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3架（2架试飞，1架地面静力/疲劳试验）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研发团队：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50-80人（峰值，含气动/结构/推进/航电/飞控/任务系统/试飞）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试飞架次：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150-200架次（含包线、性能、系统、武器投放）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试飞小时：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200-300小时</a:t>
            </a:r>
          </a:p>
          <a:p>
            <a:pPr marL="127000" indent="-127000" algn="l">
              <a:lnSpc>
                <a:spcPct val="129166"/>
              </a:lnSpc>
              <a:buClr>
                <a:srgbClr val="0D1326"/>
              </a:buClr>
              <a:buChar char="•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生产线建设：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500-1000万美元（24架/年产能，含工装、设备、质量体系）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15 / COMPETITOR &amp; MARKET POSITIONING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8636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竞品对比与市场定位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492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145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主要竞品参数对比（公开规格与出口估算价）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10668000" cy="24892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型号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国家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MTOW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动力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航程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定位差异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本机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2700kg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双发活塞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2.5-3.0M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双发冗余+STOL+低运营成本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翼龙2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4200kg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单发涡桨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480kg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3.0-6.0M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更大更重，跑道要求高，运营成本高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CH-4B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1330kg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单发活塞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345kg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1.0-1.5M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更小更轻，单发无冗余，载荷较小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TB2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土耳其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单发活塞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5.0-10M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小型战术级，航程载荷有限，价格偏高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Anka-S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土耳其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1700kg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单发涡桨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359kg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10-20M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单发涡桨，航程短，价格高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Aksungur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土耳其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双发涡桨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750kg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未公开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同级双发涡桨，采购和运营成本更高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MQ-9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美国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4760kg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单发涡桨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1700kg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5900km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30M+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高端重型，出口管制严，价格极高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46736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五大核心差异化优势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953000"/>
            <a:ext cx="5334000" cy="187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27000" indent="-127000" algn="l">
              <a:lnSpc>
                <a:spcPct val="120833"/>
              </a:lnSpc>
              <a:buClr>
                <a:srgbClr val="0D1326"/>
              </a:buClr>
              <a:buFont typeface="+mj-lt"/>
              <a:buAutoNum type="arabicPeriod"/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双发冗余可靠性：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同级唯一双发活塞机，安全单发返航，战场生存性远高于单发CH-4B/TB2，陆军客户最愿付费的特性</a:t>
            </a:r>
            <a:endParaRPr lang="en-US" sz="1100"/>
          </a:p>
          <a:p>
            <a:pPr marL="127000" indent="-127000" algn="l">
              <a:lnSpc>
                <a:spcPct val="120833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STOL短距起降：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350m起飞滑跑，可在前沿简易跑道部署，不依赖高标准空军基地，直接适配陆军前沿机场条件</a:t>
            </a:r>
          </a:p>
          <a:p>
            <a:pPr marL="127000" indent="-127000" algn="l">
              <a:lnSpc>
                <a:spcPct val="120833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RON98低运营成本：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民用汽油全球可得，价格约AVGAS一半，发动机维护简单，全生命周期成本比同级涡桨机低40-50%</a:t>
            </a:r>
          </a:p>
          <a:p>
            <a:pPr marL="127000" indent="-127000" algn="l">
              <a:lnSpc>
                <a:spcPct val="120833"/>
              </a:lnSpc>
              <a:buClr>
                <a:srgbClr val="0D1326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低空低速CAS性能：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翼载121kg/m²，失速95km/h，可在目标上空长时间低速盘旋，识别窗口大，激光指示稳定，打击精度高</a:t>
            </a:r>
          </a:p>
          <a:p>
            <a:pPr marL="127000" indent="-127000" algn="l">
              <a:lnSpc>
                <a:spcPct val="120833"/>
              </a:lnSpc>
              <a:buClr>
                <a:srgbClr val="C9302C"/>
              </a:buClr>
              <a:buFont typeface="+mj-lt"/>
              <a:buAutoNum type="arabicPeriod"/>
            </a:pPr>
            <a:r>
              <a:rPr lang="en-US" sz="1000" b="1" i="0" u="none" strike="noStrike">
                <a:solidFill>
                  <a:srgbClr val="C9302C"/>
                </a:solidFill>
                <a:latin typeface="Noto Sans SC"/>
                <a:ea typeface="Noto Sans SC"/>
                <a:cs typeface="Noto Sans SC"/>
                <a:sym typeface="Noto Sans SC"/>
              </a:rPr>
              <a:t>价格优势：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单价250-300万美元，仅为翼龙2的50-80%、MQ-9的1/10，载荷500kg与翼龙2(480kg)相当，效费比突出</a:t>
            </a:r>
          </a:p>
        </p:txBody>
      </p:sp>
      <p:sp>
        <p:nvSpPr>
          <p:cNvPr id="9" name="AutoShape 9"/>
          <p:cNvSpPr/>
          <p:nvPr/>
        </p:nvSpPr>
        <p:spPr>
          <a:xfrm>
            <a:off x="6477000" y="4699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目标客户与市场前景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5016500"/>
            <a:ext cx="4953000" cy="1841500"/>
          </a:xfrm>
          <a:prstGeom prst="roundRect">
            <a:avLst>
              <a:gd name="adj" fmla="val 5517"/>
            </a:avLst>
          </a:prstGeom>
          <a:solidFill>
            <a:srgbClr val="0D13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667500" y="5105400"/>
            <a:ext cx="4572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首要目标：</a:t>
            </a: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孟加拉国陆军（已有合作基础，BA系列平台矩阵）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后续拓展：</a:t>
            </a:r>
          </a:p>
          <a:p>
            <a:pPr marL="127000" indent="-127000" algn="l">
              <a:lnSpc>
                <a:spcPct val="125000"/>
              </a:lnSpc>
              <a:buClr>
                <a:srgbClr val="DCE1EB"/>
              </a:buClr>
              <a:buChar char="•"/>
            </a:pP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东南亚：缅甸、柬埔寨、老挝、菲律宾（反恐/反叛乱/边境巡逻）</a:t>
            </a:r>
          </a:p>
          <a:p>
            <a:pPr marL="127000" indent="-127000" algn="l">
              <a:lnSpc>
                <a:spcPct val="125000"/>
              </a:lnSpc>
              <a:buClr>
                <a:srgbClr val="DCE1EB"/>
              </a:buClr>
              <a:buChar char="•"/>
            </a:pP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非洲：肯尼亚、埃塞俄比亚、尼日利亚、埃及（反恐/边境安全）</a:t>
            </a:r>
          </a:p>
          <a:p>
            <a:pPr marL="127000" indent="-127000" algn="l">
              <a:lnSpc>
                <a:spcPct val="125000"/>
              </a:lnSpc>
              <a:buClr>
                <a:srgbClr val="DCE1EB"/>
              </a:buClr>
              <a:buChar char="•"/>
            </a:pP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中东：也门、利比亚、约旦（低强度冲突/边境安全）</a:t>
            </a:r>
          </a:p>
          <a:p>
            <a:pPr marL="127000" indent="-127000" algn="l">
              <a:lnSpc>
                <a:spcPct val="125000"/>
              </a:lnSpc>
              <a:buClr>
                <a:srgbClr val="DCE1EB"/>
              </a:buClr>
              <a:buChar char="•"/>
            </a:pP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中亚：哈萨克斯坦、乌兹别克斯坦（边境巡逻/反恐）</a:t>
            </a:r>
          </a:p>
          <a:p>
            <a:pPr marL="0" indent="0" algn="l">
              <a:lnSpc>
                <a:spcPct val="125000"/>
              </a:lnSpc>
            </a:pPr>
            <a:r>
              <a:rPr lang="en-US" sz="10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市场展望：</a:t>
            </a:r>
            <a:r>
              <a:rPr lang="en-US" sz="10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2028年前形成交付能力，2030年预计获2-3个客户、累计订单30-50架，合同总额1.5-2.5亿美元；10年衍生型号+全生命周期服务累计收入5-10亿美元。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1326">
                <a:alpha val="100000"/>
              </a:srgbClr>
            </a:gs>
            <a:gs pos="60000">
              <a:srgbClr val="141E3C">
                <a:alpha val="100000"/>
              </a:srgbClr>
            </a:gs>
            <a:gs pos="100000">
              <a:srgbClr val="1E3264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16 / SUMMARY &amp; NEXT STEPS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914400"/>
            <a:ext cx="889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项目核心价值与下一步行动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593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841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项目核心价值回顾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222500"/>
            <a:ext cx="533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定位精准：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2700kg级双发活塞MALE UCAV，填补单发活塞小型机与单发涡桨大型机之间的市场空白，同级唯一双发活塞方案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性能达标：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转场2500km、续航10h+、载荷500kg、最大平飞350km/h、实用升限7500m，全面满足孟加拉陆军长航时ISR+精确打击需求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安全冗余：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双发设计提供单发安全返航能力，单发海平面爬升率2.5m/s、单发升限3500m，战场生存性远高于同级单发机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部署灵活：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350m起飞滑跑STOL能力，可在前沿简易跑道部署，不依赖高标准空军基地，直接适配陆军前沿机场条件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成本优势：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单机生产成本128-183万美元，推荐出口单价250-300万美元，仅为翼龙2的50-80%、MQ-9的1/10，全生命周期成本比同级涡桨机低40-50%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Char char="•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技术成熟：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基于BA系列平台矩阵和OP-300T发动机正向研发，研发周期24-30个月，研发投入1500-2500万美元，风险可控</a:t>
            </a:r>
          </a:p>
        </p:txBody>
      </p:sp>
      <p:sp>
        <p:nvSpPr>
          <p:cNvPr id="7" name="AutoShape 7"/>
          <p:cNvSpPr/>
          <p:nvPr/>
        </p:nvSpPr>
        <p:spPr>
          <a:xfrm>
            <a:off x="6477000" y="1841500"/>
            <a:ext cx="495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下一步行动建议（采纳路径）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77000" y="2222500"/>
            <a:ext cx="4953000" cy="2540000"/>
          </a:xfrm>
          <a:prstGeom prst="roundRect">
            <a:avLst>
              <a:gd name="adj" fmla="val 4000"/>
            </a:avLst>
          </a:prstGeom>
          <a:solidFill>
            <a:srgbClr val="2563EB">
              <a:alpha val="15000"/>
            </a:srgbClr>
          </a:solidFill>
          <a:ln w="12700" cap="flat" cmpd="sng">
            <a:solidFill>
              <a:srgbClr val="BFD7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667500" y="2349500"/>
            <a:ext cx="4572000" cy="234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39700" indent="-139700" algn="l">
              <a:lnSpc>
                <a:spcPct val="133333"/>
              </a:lnSpc>
              <a:buClr>
                <a:srgbClr val="FFFFFF"/>
              </a:buClr>
              <a:buFont typeface="+mj-lt"/>
              <a:buAutoNum type="arabicPeriod"/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第1步（0-1月）：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客户需求确认与概念设计评审，签署开发合同，项目正式启动</a:t>
            </a:r>
            <a:endParaRPr lang="en-US" sz="1100"/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第2步（1-3月）：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详细设计启动，气动/结构/系统详细设计并行，数字样机构建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第3步（3-9月）：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详细设计评审冻结，生产图纸发放，工装和样机制造启动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第4步（9-15月）：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3架样机制造完成，地面试验通过，首飞准备就绪</a:t>
            </a:r>
          </a:p>
          <a:p>
            <a:pPr marL="139700" indent="-139700" algn="l">
              <a:lnSpc>
                <a:spcPct val="133333"/>
              </a:lnSpc>
              <a:buClr>
                <a:srgbClr val="FFFF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第5步（15-24月）：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首飞及包线扩展，性能/系统/武器投放试飞，鉴定试飞完成</a:t>
            </a:r>
          </a:p>
          <a:p>
            <a:pPr marL="139700" indent="-139700" algn="l">
              <a:lnSpc>
                <a:spcPct val="133333"/>
              </a:lnSpc>
              <a:buClr>
                <a:srgbClr val="BFD7FF"/>
              </a:buClr>
              <a:buFont typeface="+mj-lt"/>
              <a:buAutoNum type="arabicPeriod"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第6步（24-30月）：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首批6架+2套GCS交付，人员培训完成，形成初始作战能力IOC</a:t>
            </a:r>
          </a:p>
        </p:txBody>
      </p:sp>
      <p:cxnSp>
        <p:nvCxnSpPr>
          <p:cNvPr id="10" name="Connector 10"/>
          <p:cNvCxnSpPr/>
          <p:nvPr/>
        </p:nvCxnSpPr>
        <p:spPr>
          <a:xfrm rot="-4092">
            <a:off x="762004" y="5010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FD7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762000" y="5270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关键决策点：建议在概念设计评审通过后立即启动详细设计，确保30个月内形成交付能力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5842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BFD7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本报告为概念设计阶段输出，所有性能数据为概念设计估算值，详细设计阶段将通过风洞试验、结构试验和试飞验证进行修正</a:t>
            </a:r>
            <a:endParaRPr lang="en-US" sz="1100"/>
          </a:p>
          <a:p>
            <a:pPr marL="0" indent="0" algn="ctr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BFD7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报告版本：V1.0 | 编制：麦克兰（上海）智能科技有限公司 | 日期：2026年8月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4236</Words>
  <Application>Microsoft Office PowerPoint</Application>
  <PresentationFormat>宽屏</PresentationFormat>
  <Paragraphs>702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liu angela</dc:creator>
  <cp:lastModifiedBy>liu angela</cp:lastModifiedBy>
  <cp:revision>1</cp:revision>
  <dcterms:modified xsi:type="dcterms:W3CDTF">2026-08-22T15:46:06Z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{"Label":"1","ContentProducer":"001191110102MACQD9K64010000","ProduceID":"7676882419677793260","ReservedCode1":"","ContentPropagator":"","PropagateID":"","ReservedCode2":""}</vt:lpwstr>
  </property>
</Properties>
</file>