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8"/>
  </p:notesMasterIdLst>
  <p:sldIdLst>
    <p:sldId id="257" r:id="rId3"/>
    <p:sldId id="259" r:id="rId4"/>
    <p:sldId id="261" r:id="rId5"/>
    <p:sldId id="263" r:id="rId6"/>
    <p:sldId id="265" r:id="rId7"/>
    <p:sldId id="267" r:id="rId8"/>
    <p:sldId id="269" r:id="rId9"/>
    <p:sldId id="271" r:id="rId10"/>
    <p:sldId id="273" r:id="rId11"/>
    <p:sldId id="275" r:id="rId12"/>
    <p:sldId id="277" r:id="rId13"/>
    <p:sldId id="279" r:id="rId14"/>
    <p:sldId id="281" r:id="rId15"/>
    <p:sldId id="283" r:id="rId16"/>
    <p:sldId id="285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3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7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欢迎查阅空中小霸王察打一体无人机概念设计报告。本报告基于成熟的Mini-IMP平台，提出完整的无人化改装方案，涵盖平台概述、改装思路、子系统设计、性能分析与风险评估。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本报告共分12个章节，从项目概述与原机平台出发，逐步深入子系统设计、性能分析，最终以技术指标汇总与风险评估收尾。每个章节均提供中英文对照版本，支持双边评估项目使用。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本项目遵循五大核心设计原则。其中原机零改动原则是最关键的约束：所有改装通过螺栓连接和非承力区域开孔实现，严禁对主承力结构进行焊接或切割，从而保留原机设计基础并大幅降低取证风险。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选择Mini-IMP作为平台的原因在于其成熟的气动设计、+6/-4g的结构强度储备、尾推式布局带来的前向无遮挡传感器视野，以及可折叠机翼带来的战术运输能力。100马力发动机为武器化构型提供了充足的功率储备。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改装策略刻意保守：三个改装区域（座舱、机腹吊舱、翼下挂架）均避开主承力结构。挂架采用加强垫板方案，载荷经翼肋传至蒙皮再扩散至翼梁，经有限元分析确认不超过原机+6g设计载荷的80%。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系统由五大子系统组成。重量分析显示改装后空重约400kg，保持原机454kg最大起飞重量不变。重心控制在原机允许范围内，无需任何气动调整。以上为概念设计阶段估算值，实际以详细设计阶段称重报告为准。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机体与动力系统完全保留Mini-IMP原机设计。尾部推进式发动机布局是本平台的核心优势：机头完全无遮挡，为前视光电载荷提供最佳视野。可折叠机翼设计使整机可装入标准20英尺集装箱或由军用卡车运输。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控系统采用三余度架构实现故障容忍。舵机并联接入原机机械操纵链路，原系统保留作为应急备份。基于扩展卡尔曼滤波的INS/GPS组合导航在GPS失效时可维持30秒可控飞行。七种飞行模式覆盖从手动起降到全自主任务及应急处置的全部场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O/IR吊舱是核心任务传感器，安装于机腹以利用尾推式布局的前向无遮挡视野。吊舱集成可见光、红外热像、激光测距与照射于一体。任务计算机运行AI目标识别算法。可选模块化载荷包括合成孔径雷达、电子侦察、通信中继和心理战设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机配备2个翼下挂点，每个最大挂载50kg。兼容武器包括反坦克导弹、精确制导炸弹、火箭弹巢和巡飞弹。火控系统保持人在回路的投放授权，配备地理围栏和交战规则安全联锁。打击后通过EO/IR吊舱进行实时毁伤评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C波段数据链提供150公里视距作用距离，采用AES-256加密和跳频抗干扰。地面控制站配备飞行员和传感器操作员双席位，支持任务规划和全数据记录。可选卫星通信扩展超视距能力。飞机可在500米以内常规跑道起降，可选弹射和撞网回收适应前沿部署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关键性能参数基于Mini-IMP已取证飞行数据，按无人机改装重量调整。最大平飞速度290公里/时，机内燃油续航大于等于6小时，100kg武器载荷下作战半径300公里。小于244米的起飞滑跑支持前沿简易跑道起降。涡轮增压选装型升限达6000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机支持六种任务剖面，从2小时精确打击到10小时长航时侦察。部署采用集装箱化：1架飞机加地面站可装入标准20英尺集装箱，2小时内完成展开。武装侦察任务时间线展示了典型4小时任务，目标发现、武器投放和毁伤评估均由同一平台完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概念方案证明，通过复用成熟Mini-IMP机体平台，可以以远低于全新研制的成本和周期，获得一型具备实战能力的察打一体无人机。零结构改动的设计思路将气动和结构风险降至最低，使研发资源集中于任务系统集成。完整技术转让使孟加拉陆军具备本地维护和生产能力。24个月研制路线图指向型号取证和作战部署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感谢各位听众的关注。现在进入提问与讨论环节。再次强调核心价值主张：基于成熟Mini-IMP机体平台的低成本、快速部署察打一体无人机，面向孟加拉陆军提供完整技术转让方案。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736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D1326">
                  <a:alpha val="92000"/>
                </a:srgbClr>
              </a:gs>
              <a:gs pos="60000">
                <a:srgbClr val="0D1326">
                  <a:alpha val="75000"/>
                </a:srgbClr>
              </a:gs>
              <a:gs pos="100000">
                <a:srgbClr val="0D1326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096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机密 · 专有信息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34376">
            <a:off x="762032" y="10350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762000" y="1778000"/>
            <a:ext cx="6350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空中小霸王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768600"/>
            <a:ext cx="584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察打一体无人驾驶飞机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2512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概念设计报告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5334000"/>
            <a:ext cx="584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BFD7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文档编号 KXZBW-CD-2026-001 | 版本 V1.0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664200"/>
            <a:ext cx="584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BFD7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2026年8月 | 麦克兰（上海）智能科技有限公司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994400"/>
            <a:ext cx="584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基于 Molt Taylor Mini-IMP 平台 | 供孟加拉陆军评估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62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1016000"/>
            <a:ext cx="355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目 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76400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12个章节 | 概念设计阶段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14323">
            <a:off x="762013" y="2152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540000"/>
            <a:ext cx="3556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本报告完整呈现空中小霸王察打一体无人机的概念设计，涵盖平台改装、子系统架构、性能分析与风险评估，供孟加拉陆军评估项目使用。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826000" y="8890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 项目概述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26000" y="12700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设计原则与适用范围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323">
            <a:off x="4826013" y="1644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4826000" y="18415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 原机平台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826000" y="22225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Mini-IMP 机体与技术规格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323">
            <a:off x="4826013" y="2597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826000" y="27940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 改装方案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826000" y="31750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零结构改动工程方法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323">
            <a:off x="4826013" y="3549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826000" y="37465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 系统架构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826000" y="41275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五大子系统与重量平衡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323">
            <a:off x="4826013" y="4502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4826000" y="46990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 飞行平台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826000" y="50800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机体结构、动力与起落架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323">
            <a:off x="4826013" y="5454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4826000" y="56515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 飞行控制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826000" y="60325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三余度飞控与组合导航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8382000" y="8890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 任务载荷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382000" y="12700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光电吊舱与可选传感器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14323">
            <a:off x="8382013" y="1644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8382000" y="18415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 武器系统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382000" y="22225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武器挂架、火控与投放包线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-14323">
            <a:off x="8382013" y="2597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AutoShape 30"/>
          <p:cNvSpPr/>
          <p:nvPr/>
        </p:nvSpPr>
        <p:spPr>
          <a:xfrm>
            <a:off x="8382000" y="27940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09 数据链与地面站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382000" y="31750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C波段链路与地面控制站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14323">
            <a:off x="8382013" y="3549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8382000" y="37465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 性能分析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382000" y="41275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飞行性能、侦察与打击精度</a:t>
            </a: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 rot="-14323">
            <a:off x="8382013" y="4502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AutoShape 36"/>
          <p:cNvSpPr/>
          <p:nvPr/>
        </p:nvSpPr>
        <p:spPr>
          <a:xfrm>
            <a:off x="8382000" y="46990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11 任务与部署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8382000" y="50800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任务剖面、运输与保障</a:t>
            </a:r>
            <a:endParaRPr lang="en-US" sz="1100"/>
          </a:p>
        </p:txBody>
      </p:sp>
      <p:cxnSp>
        <p:nvCxnSpPr>
          <p:cNvPr id="38" name="Connector 38"/>
          <p:cNvCxnSpPr/>
          <p:nvPr/>
        </p:nvCxnSpPr>
        <p:spPr>
          <a:xfrm rot="-14323">
            <a:off x="8382013" y="5454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AutoShape 39"/>
          <p:cNvSpPr/>
          <p:nvPr/>
        </p:nvSpPr>
        <p:spPr>
          <a:xfrm>
            <a:off x="8382000" y="5651500"/>
            <a:ext cx="317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12 指标与风险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382000" y="6032500"/>
            <a:ext cx="317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技术指标汇总、风险与结论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项目概述与设计原则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609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本报告基于成熟的Mini-IMP单发尾推式运动飞机平台，提出空中小霸王察打一体无人机的概念设计方案，为后续方案设计、详细设计和技术转让（TOT）提供顶层依据。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3876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五大核心设计原则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768600"/>
            <a:ext cx="38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43000" y="2768600"/>
            <a:ext cx="571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原机零改动原则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143000" y="3048000"/>
            <a:ext cx="571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气动外形、主体结构、动力接口完全保留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3378200"/>
            <a:ext cx="38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143000" y="3378200"/>
            <a:ext cx="571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成熟度优先原则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43000" y="3657600"/>
            <a:ext cx="571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最大限度选用货架产品与已验证技术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987800"/>
            <a:ext cx="38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43000" y="3987800"/>
            <a:ext cx="571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模块化集成原则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143000" y="4267200"/>
            <a:ext cx="571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航电、载荷、武器均可快速更换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597400"/>
            <a:ext cx="38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143000" y="4597400"/>
            <a:ext cx="571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可运输部署原则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143000" y="4876800"/>
            <a:ext cx="571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可折叠机翼，2人30分钟完成展开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207000"/>
            <a:ext cx="38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5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43000" y="5207000"/>
            <a:ext cx="5715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安全与适航导向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143000" y="5486400"/>
            <a:ext cx="5715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故障安全、链路丢失自动返航、失效迫降</a:t>
            </a:r>
            <a:endParaRPr lang="en-US" sz="1100"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rcRect l="21875" r="21874"/>
          <a:stretch>
            <a:fillRect/>
          </a:stretch>
        </p:blipFill>
        <p:spPr>
          <a:xfrm>
            <a:off x="7366000" y="1651000"/>
            <a:ext cx="4318000" cy="431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4" name="AutoShape 24"/>
          <p:cNvSpPr/>
          <p:nvPr/>
        </p:nvSpPr>
        <p:spPr>
          <a:xfrm>
            <a:off x="7366000" y="6096000"/>
            <a:ext cx="431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空中小霸王察打一体无人机 - 45度视图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原机平台：Mini-IMP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6096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Mini-IMP由美国设计师Molt Taylor设计，是单发、尾推、倒V尾、下单翼运动飞机，以"最接近飞天扫帚的飞行器"著称。采用全金属铆接结构，具备可折叠机翼、可收放前三点起落架和出色的燃油经济性。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4130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气动布局特征（全部保留）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768600"/>
            <a:ext cx="609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下单翼布局，NASA GA(PC)-1翼型</a:t>
            </a:r>
            <a:endParaRPr lang="en-US" sz="1100"/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反射襟副翼，兼顾滚转与俯仰配平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倒V形尾翼，同时提供航向与俯仰稳定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尾部推进式螺旋桨，前向无遮挡视野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机翼可折叠，运输宽度仅2.44米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4450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关键技术参数</a:t>
            </a:r>
            <a:endParaRPr lang="en-US" sz="110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762000" y="4800600"/>
          <a:ext cx="6096000" cy="152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翼展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7.57 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24英尺10英寸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最大起飞重量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454 千克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1000磅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322 公里/时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200英里/时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极限载荷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+6 / -4 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极限设计值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21875" r="21874"/>
          <a:stretch>
            <a:fillRect/>
          </a:stretch>
        </p:blipFill>
        <p:spPr>
          <a:xfrm>
            <a:off x="7366000" y="1524000"/>
            <a:ext cx="4318000" cy="431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366000" y="5969000"/>
            <a:ext cx="431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Mini-IMP 四视图工程图纸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无人化改装总体方案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核心思路：完全保留Mini-IMP原机气动外形、主体结构、动力装置与起落架；将原有人驾驶座舱改造为无人航电与任务设备舱；利用翼下空间加装武器挂架。主承力结构零改动。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222500"/>
            <a:ext cx="3302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52500" y="23495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座舱无人化改造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705100"/>
            <a:ext cx="2921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拆除座椅、仪表、操纵杆、脚踏（-32kg）</a:t>
            </a:r>
            <a:endParaRPr lang="en-US" sz="1100"/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安装飞控计算机、任务计算机、导航、数据链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座舱盖更换为透波整流罩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释放约0.6立方米任务设备空间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445000" y="2222500"/>
            <a:ext cx="3302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635500" y="23495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光电吊舱安装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2705100"/>
            <a:ext cx="2921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安装于机腹（原座舱下方区域）</a:t>
            </a:r>
            <a:endParaRPr lang="en-US" sz="1100"/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减振安装架与机身连接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尾推式布局带来前向无遮挡视野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方位360度，俯仰-120至+30度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128000" y="2222500"/>
            <a:ext cx="3302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ED8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18500" y="23495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翼下武器挂架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18500" y="2705100"/>
            <a:ext cx="2921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左右翼各1个挂点，襟副翼外侧</a:t>
            </a:r>
            <a:endParaRPr lang="en-US" sz="1100"/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加强垫板+AN标准螺栓，不改动翼梁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标准14英寸间距军用挂架接口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单挂点50kg，应力不超过原设计80%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62000" y="44450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零结构改动工程措施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800600"/>
            <a:ext cx="1066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  <a:defRPr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结构接口：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利用原机已有安装孔位或在非承力蒙皮钻孔，严禁在翼梁、隔框、长桁上钻孔或焊接。</a:t>
            </a:r>
            <a:endParaRPr lang="en-US" sz="1100"/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重心控制：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通过设备布局优化将重心控制在20%-35% MAC范围内，无需调整原机气动配置。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系统隔离：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舵机并联接入原机机械操纵链路，原系统保留作为地面调试与应急备份。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气动整流：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所有新增外部设备均进行整流设计，确保与原机气动外形差异最小化。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系统总体架构与重量平衡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五大核心子系统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080000" cy="228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子系统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主要组成与功能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飞行平台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Mini-IMP机体、100hp发动机、可收放起落架、可折叠机翼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飞行控制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三余度飞控、INS/GPS、大气数据、舵机执行、控制律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EO/IR吊舱、激光测距/照射、可选SAR/ESM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武器系统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翼下挂架、武器接口、火控、精确制导武器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地面控制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地面站、C波段数据链、任务规划、通信加密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6350000" y="1371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重量估算（100马力构型）</a:t>
            </a:r>
            <a:endParaRPr lang="en-US" sz="110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6350000" y="1727200"/>
          <a:ext cx="5080000" cy="3098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项目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重量(kg)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原机空重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354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100马力构型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拆除：座舱设备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-32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座椅、仪表、操纵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加装：航电与舵机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+18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飞控、导航、布线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加装：数据链与天线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+8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C波段、卫通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加装：电源管理与电池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PDU、锂电池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加装：EO/IR吊舱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+22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机腹安装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加装：2个挂架及接口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+14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加强垫板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加装：透波整流罩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替代座舱盖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改装后空重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约882磅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762000" y="558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最大起飞重量保持454kg（1000磅），与原机一致。满油36kg+武器载荷18kg，仍有约50kg可用余量。通过设备布局优化将重心控制在20%-35% MAC范围内。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飞行平台与动力系统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609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飞行平台各系统完全沿用Mini-IMP原机设计，不做任何改动。以下仅列出与无人机任务相关的关键特征。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1336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机体结构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489200"/>
            <a:ext cx="609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机身：铝合金半硬壳结构，蒙皮0.016-0.025英寸</a:t>
            </a:r>
            <a:endParaRPr lang="en-US" sz="1100"/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机翼：双梁式铝合金，NASA GA(PC)-1翼型，翼展7.57米，整体油箱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尾翼：倒V形尾翼，铝合金梁肋蒙皮结构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操纵面：反射襟副翼（滚转+俯仰配平）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结构强度：极限载荷+6/-4g，最大设计速度322公里/时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3937000"/>
            <a:ext cx="609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动力装置与起落架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292600"/>
            <a:ext cx="609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发动机：100马力水平对置四缸活塞（O-200/Rotax 912 ULS）</a:t>
            </a:r>
            <a:endParaRPr lang="en-US" sz="1100"/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燃油：机内45升+可选翼尖副油箱68升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螺旋桨：2叶推进式，固定距/可变距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起落架：可收放前三点式，起飞滑跑小于244米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机翼折叠：折叠宽度2.44米，2人30分钟展开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2187" r="2187"/>
          <a:stretch>
            <a:fillRect/>
          </a:stretch>
        </p:blipFill>
        <p:spPr>
          <a:xfrm>
            <a:off x="7366000" y="1524000"/>
            <a:ext cx="4318000" cy="254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366000" y="4140200"/>
            <a:ext cx="431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侧面图 - 尾部推进式布局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7366000" y="4572000"/>
          <a:ext cx="4318000" cy="1651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100马力 / 75千瓦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巡航油耗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约19升/时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起飞滑跑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小于244米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折叠宽度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2.44米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飞行控制与导航系统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飞控计算机（三余度）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334000" cy="2032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架构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三余度（TMR）数字计算机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处理器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PowerPC/ARM Cortex-R，DO-178C DAL-B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操作系统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实时操作系统（RTOS），确定性调度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接口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ARINC-429/CAN/RS-422/PWM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重量/功耗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小于等于1.5kg / 小于等于25W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MTBF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大于等于2000小时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3937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INS/GPS组合导航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292600"/>
            <a:ext cx="533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IMU：MEMS/光纤陀螺，六轴，更新率大于等于200Hz</a:t>
            </a:r>
            <a:endParaRPr lang="en-US" sz="1100"/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GPS：双频多星座，定位精度小于等于2m CEP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大气数据：皮托管+静压+温度，空速/高度/升降速度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磁航向：三轴数字磁罗盘，GPS校准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EKF融合：GPS失效时INS维持30秒可控飞行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604000" y="1371600"/>
            <a:ext cx="482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舵机执行机构（并联原机械链路）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604000" y="1727200"/>
          <a:ext cx="4826000" cy="1778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操纵面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扭矩/功能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左襟副翼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大于等于80kg-cm/滚转+俯仰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右襟副翼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大于等于80kg-cm/滚转+俯仰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左倒V尾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大于等于100kg-cm/航向+俯仰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右倒V尾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大于等于100kg-cm/航向+俯仰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油门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数字舵机/步进电机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AutoShape 12"/>
          <p:cNvSpPr/>
          <p:nvPr/>
        </p:nvSpPr>
        <p:spPr>
          <a:xfrm>
            <a:off x="6604000" y="3746500"/>
            <a:ext cx="482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飞行模式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604000" y="4102100"/>
            <a:ext cx="4826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手动模式（RC）：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遥控杆直接操纵，用于起降</a:t>
            </a:r>
            <a:endParaRPr lang="en-US" sz="1100"/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增稳模式（SAS）：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姿态增稳，操纵指令平滑输出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半自主模式：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操作员控制航向与高度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全自主模式：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预规划航线，自主起降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链路丢失：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10秒后自动返航，超时迫降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发动机失效：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自动滑翔至最近备降场</a:t>
            </a:r>
          </a:p>
          <a:p>
            <a:pPr marL="139700" indent="-1397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1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地理围栏：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接近禁飞区边界自动转向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任务载荷系统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光电/红外侦察吊舱（机腹安装）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588000" cy="279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通道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可见光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1080p高清，30倍光学变焦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红外热像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非制冷长波红外，640x512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激光测距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1535nm，量程大于等于5公里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激光照射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1064nm，兼容半主动激光制导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稳定平台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两/三轴陀螺，小于等于20urad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视场范围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方位360度，俯仰-120至+30度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目标跟踪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ATR自动目标跟踪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重量/功耗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小于等于22kg / 小于等于50W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47244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任务计算机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5080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独立于飞控计算机，负责载荷管理、图像处理、AI目标识别（YOLO轻量化模型）、火控解算与数据链报文管理。机上实时目标检测减少下行数据带宽需求。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858000" y="13716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可选任务载荷（模块化快速更换）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858000" y="1727200"/>
          <a:ext cx="4572000" cy="228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类型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用途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合成孔径雷达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约15kg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全天候成像，分辨率小于等于0.5m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电子侦察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约10kg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雷达信号侦测与定位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通信中继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约8kg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超短波/卫星通信中继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心理战广播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约12kg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高空广播喊话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投撒装置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约10kg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传单/小型物资投撒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0493" b="10493"/>
          <a:stretch>
            <a:fillRect/>
          </a:stretch>
        </p:blipFill>
        <p:spPr>
          <a:xfrm>
            <a:off x="6858000" y="4318000"/>
            <a:ext cx="4572000" cy="203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武器系统与挂装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挂点配置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588000" cy="1778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功能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左翼挂点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小于等于50kg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导弹/炸弹/吊舱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右翼挂点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小于等于50kg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导弹/炸弹/吊舱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总武器载荷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小于等于100kg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2挂点，MIL-STD-1760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投放机构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电气控制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BRU-12级弹射挂架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37084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兼容武器类型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064000"/>
            <a:ext cx="5588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  <a:defRPr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反坦克导弹：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2枚激光制导反坦克导弹（如HJ-10级，约45kg/枚）</a:t>
            </a:r>
            <a:endParaRPr lang="en-US" sz="1100"/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空空导弹：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2枚自卫用空空导弹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精确制导炸弹：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2枚25-50kg激光/GPS制导炸弹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火箭弹：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70mm折叠翼火箭弹巢（7/19发）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巡飞弹：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2枚小型巡飞弹（自杀式无人机）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干扰弹：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箔条/红外干扰弹投放器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858000" y="13716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火控系统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858000" y="1727200"/>
          <a:ext cx="4572000" cy="228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功能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目标指示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EO/IR激光照射，半主动激光制导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弹道解算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实时命中精度计算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投放授权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人在回路，地面站操作员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安全联锁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地理围栏+交战规则+武装/解除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打击评估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EO/IR实时毁伤评估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接口标准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MIL-STD-1760 / 1553B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0493" b="10493"/>
          <a:stretch>
            <a:fillRect/>
          </a:stretch>
        </p:blipFill>
        <p:spPr>
          <a:xfrm>
            <a:off x="6858000" y="4318000"/>
            <a:ext cx="4572000" cy="203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09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数据链与地面控制站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C波段战术数据链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588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工作频段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C波段（4.4-5.0GHz），跳频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视距作用距离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大于等于150公里（地面天线）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上行速率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大于等于256kbps（控制指令）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下行速率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大于等于10Mbps（视频+遥测）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加密方式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AES-256，跳频扩频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天线配置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跟踪抛物面+全向备份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可选卫星通信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超视距，Ku/Ka波段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44704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抗干扰与安全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826000"/>
            <a:ext cx="558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跳频+扩频抗干扰机制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AES-256端到端加密，密钥管理</a:t>
            </a:r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GPS抗欺骗（兼容M码/SAASM）</a:t>
            </a:r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双向身份认证，防重放攻击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858000" y="13716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地面控制站（GCS）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858000" y="1727200"/>
          <a:ext cx="4572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组成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操作员席位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飞行员+传感器操作员（双席）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显示系统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3台24寸显示器+HUD叠加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任务规划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GIS航线+威胁规划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记录系统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全视频+数据记录，毁伤评估归档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供电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市电+柴油发电机备份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部署形式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20英尺集装箱/方舱/车载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AutoShape 12"/>
          <p:cNvSpPr/>
          <p:nvPr/>
        </p:nvSpPr>
        <p:spPr>
          <a:xfrm>
            <a:off x="6858000" y="44704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发射与回收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858000" y="4826000"/>
            <a:ext cx="457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常规跑道滑跑起降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可选弹射起飞+撞网回收</a:t>
            </a:r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自主起飞/自主降落模式</a:t>
            </a:r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所需跑道：小于等于500米（铺装/土质）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性能分析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关键性能参数（KPP）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10668000" cy="355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条件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最大平飞速度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290公里/时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海平面，ISA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结构极限速度322公里/时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220公里/时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3000米，65%功率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最佳续航巡航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失速速度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85公里/时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襟翼放下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低速盘旋能力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升限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4500米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100马力自然吸气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涡轮增压型：6000米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续航时间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大于等于6小时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仅机内燃油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加翼尖副油箱：大于等于10小时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作战半径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300公里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2小时盘旋+武器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100kg武器载荷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起飞滑跑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小于244米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最大起飞重量，海平面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短距起降能力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爬升率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5.5米/秒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海平面，最大起飞重量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ISA标准日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过载限制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+6 / -4g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极限载荷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使用限制+3.8/-1.9g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54864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性能数据基于Mini-IMP已取证飞行试验数据，按无人机改装重量调整。所有数值为概念阶段估算值，实际性能以详细飞行试验验证为准。涡轮增压发动机选装型可将升限提升至6000米，满足高空侦察任务需求。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任务剖面与部署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典型任务剖面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588000" cy="279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任务类型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续航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侦察巡逻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边境/海岸监视，仅EO/IR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武装侦察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2枚反坦克导弹，300km半径，2h盘旋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精确打击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最大武器挂载，快速进出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长航时侦察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翼尖副油箱，仅侦察，500km半径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通信中继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中继载荷，3000米驻空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目标指示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5小时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激光照射引导第三方打击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47244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部署与后勤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5080000"/>
            <a:ext cx="558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运输：20英尺集装箱（1机+地面站）或C-130（4机）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展开时间：小于等于2小时（从集装箱到可飞行）</a:t>
            </a:r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人员：每系统2名操作员+2名维护人员</a:t>
            </a:r>
          </a:p>
          <a:p>
            <a:pPr marL="152400" indent="-152400" algn="l">
              <a:lnSpc>
                <a:spcPct val="125000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使用环境：-20至+50摄氏度，ISA+20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858000" y="13716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任务时间线（武装侦察）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858000" y="1727200"/>
          <a:ext cx="4572000" cy="3302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阶段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活动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T+0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起飞，爬升至3000米巡航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T+40分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到达巡逻区，开始侦察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T+2h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发现目标，开启激光照射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T+2h10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武器投放，EO/IR毁伤评估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T+3h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继续巡逻/返航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T+4h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自主降落，飞行后复盘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25308" b="25308"/>
          <a:stretch>
            <a:fillRect/>
          </a:stretch>
        </p:blipFill>
        <p:spPr>
          <a:xfrm>
            <a:off x="6858000" y="5207000"/>
            <a:ext cx="4572000" cy="127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12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24000" y="558800"/>
            <a:ext cx="762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技术指标、风险与结论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9906000" y="635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机密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1620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D132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3716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技术指标汇总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727200"/>
          <a:ext cx="5588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类别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指标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最大起飞/空重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454kg / 400kg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翼展/机长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7.57米 / 5.08米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最大速度/巡航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290 / 220公里/时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续航/升限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大于等于6小时 / 4500米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载荷/武器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 22kg + 2x50kg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数据链距离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大于等于150公里 C波段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飞控系统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三余度，7种飞行模式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起飞滑跑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小于244米，自主降落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44704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主要风险与应对</a:t>
            </a:r>
            <a:endParaRPr lang="en-US" sz="110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62000" y="4826000"/>
          <a:ext cx="5588000" cy="1651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风险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应对措施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重量增长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预留50kg余量，模块化载荷设计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重心偏移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设备布局优化，配重调整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出口管制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国产元器件，完整技术转让包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取证周期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实验类适航，分阶段试验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6858000" y="13716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结论与价值主张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858000" y="1727200"/>
            <a:ext cx="4572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"空中小霸王"察打一体无人机通过复用成熟Mini-IMP机体平台（零结构改动），实现低成本、快速部署的侦察打击一体化平台。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核心优势：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相比全新研制UCAV，采购与使用成本大幅降低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成熟可取证机体，飞行特性已知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模块化载荷与武器配置，多任务能力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集装箱化部署，2小时展开</a:t>
            </a:r>
          </a:p>
          <a:p>
            <a:pPr marL="152400" indent="-1524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完整技术转让，支持孟加拉陆军本土化生产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858000" y="42164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研制路线图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858000" y="4572000"/>
          <a:ext cx="4572000" cy="1905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阶段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里程碑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第0-6月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详细设计，子系统采购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第6-12月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原型机总装，地面试验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第12-18月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飞行试验，武器集成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第18-24月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型号取证，技术转让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3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D1326">
                  <a:alpha val="92000"/>
                </a:srgbClr>
              </a:gs>
              <a:gs pos="50000">
                <a:srgbClr val="0D1326">
                  <a:alpha val="60000"/>
                </a:srgbClr>
              </a:gs>
              <a:gs pos="100000">
                <a:srgbClr val="0D1326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2032000"/>
            <a:ext cx="635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谢谢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28647">
            <a:off x="1016026" y="31940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1016000" y="34290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空中小霸王察打一体无人机概念设计报告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9116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版本1.0 | 机密 | 2026年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8185">
            <a:off x="1016008" y="5073650"/>
            <a:ext cx="533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52832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麦克兰（上海）智能科技有限公司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56388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5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www.mclellan-tech.com | contact@mclellan-tech.com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5943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5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中国 · 上海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1948</Words>
  <Application>Microsoft Office PowerPoint</Application>
  <PresentationFormat>宽屏</PresentationFormat>
  <Paragraphs>554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9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liu angela</dc:creator>
  <cp:lastModifiedBy>liu angela</cp:lastModifiedBy>
  <cp:revision>2</cp:revision>
  <dcterms:modified xsi:type="dcterms:W3CDTF">2026-10-01T08:52:20Z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{"Label":"1","ContentProducer":"001191110102MACQD9K64010000","ProduceID":"7677269062313348024","ReservedCode1":"","ContentPropagator":"","PropagateID":"","ReservedCode2":""}</vt:lpwstr>
  </property>
</Properties>
</file>