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3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343" y="53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19.09.2026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 dirty="0">
                <a:solidFill>
                  <a:srgbClr val="000000"/>
                </a:solidFill>
              </a:rPr>
              <a:t>这是银河重卡M-139大型无人运输机产品手册的封面。M-139是一架13.9吨级、四发自研活塞动力、复合材料上单翼的大型无人货运平台。请记住四个关键数字：最大起飞重量13.9吨、有效商载5.5吨、货舱容积91立方米、200米级短距起降能力。本手册将从平台性能、货运能力、多任务拓展和运营价值四个部分展开介绍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M-139的产品定位可以用一句话概括：以卡车级成本重构干支线航空货运。它有三个核心支点：第一，整机售价约999万元，单位业载成本只有同级新机的十分之一到二十五分之一；第二，200米级简易道面就能起降，通达性接近卡车；第三，动力、航电、飞控全栈自研，供应链自主可控。右侧是整机侧视线稿，可以看到无窗机身、上单翼、T型尾翼和跳板式尾门四大特征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手册分为四章。第一章平台总览，介绍M-139的定位、总体参数、气动布局、飞行性能、动力和分系统。第二章货运能力，讲解货舱装卸设计、任务剖面以及30型航空集装设备的适配情况。第三章多任务平台，展示五大构型方案、七类用户任务谱系和军种涂装、部署场景。第四章运营与价值，包括民航快递涂装方案、单位经济性、市场定位和三年取证路线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进入第一章平台总览。本章共七页，依次介绍M-139的平台定位与使命、重量与总体参数、几何与气动布局、飞行性能锁定值、动力推进系统，以及结构材料和航电飞控等分系统方案。读完本章，您将对这架13.9吨级无人运输机的技术基线有完整认识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M-139是一架13.9吨级的大型无人运输平台，有效商载5.5吨，占最大起飞重量的40%，翼展24.1米，标准任务航程超过1000公里。它采用四发1050马力自研活塞发动机、复合材料上单翼、T型尾翼和跳板式尾门。平台以干支线货运为基本使命，同时服务通用航空、军用和警用海关四类用户，具备短距起降、宽温运行、防冰防盐雾和三余度飞控能力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页是M-139的几何与气动布局。整机翼展24.1米、机长19米、机高7米，机翼面积64.5平方米，采用大展弦比直机翼、T型高平尾和尾部跳板大门。气动上巡航升阻比11.4，通过多缝襟翼、前缘缝翼和螺旋桨滑流共同增升，海平面最大升力系数达到3.4，这是它实现200米级短距起降的关键。T尾设计同时用于规避深失速风险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重量闭合是概念设计的第一条主线。最大起飞重量13900公斤，由空机重量指标7400公斤、任务燃油1000公斤和商载5500公斤构成，三项可以同时装载，商载占比约40%。空机重量按八个组分解为6708公斤，对7400公斤的指标留有692公斤、约9.4%的余度。项目设置了余度燃尽门槛：初步设计阶段余度不少于340公斤，详细设计不少于200公斤，首飞不少于100公斤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飞行性能方面，M-139锁定巡航速度280公里每小时，经济巡航口径为300公里每小时；5.5吨商载下标准任务航程1000公里，发动机持续功率达标后可达1400公里，4吨商载转场布局下航程可达2800公里。起飞滑跑仅204到230米、着陆296米，是它区别于所有同级运输机的核心能力。实用升限7000米，最大速度约405公里每小时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动力系统是M-139成本优势的核心。四台自研OP-1050T涡轮增压活塞发动机，单发起飞功率1050马力，总功率4200马力，持续功率700马力，起飞静推重比目标0.45。发动机翼吊布置，螺旋桨滑流覆盖机翼，同时实现动力增升。由于活塞发动机没有高压引气，我们没有走喷气式吹气增升路线，而是用滑流增升加多缝襟翼和前缘缝翼实现短距起降。四发同步、散热和单发失效都安排了专项试飞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分系统方面，结构上T-800碳纤维复合材料占比约72%，机翼双梁翼盒、机身半硬壳三段式，外翼单件最长9.5米，雷击防护按AC20-107B验证。航电飞控采用三余度异构计算机和多源导航冗余，具备故障检测隔离能力，视距加卫星双链路，地面站覆盖任务规划、指控、数据处理和状态监控四项功能。整机安全目标为10的负6.5次方每飞行小时。环境适应能力覆盖零下40到零上55摄氏度、防冰防盐雾，出勤率目标95%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二章货运能力共五页。我们将看到M-139的货舱与装卸设计、一次标准货运任务的完整剖面，以及它对30型IATA标准航空集装设备的适配清单——包括15型集装箱与冷藏设备、8型集装板和7型特种ULD，其中28型可直接装载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M-139货舱容积91立方米，货舱段长9米，地板架高1.7米与标准卡车货台完全平齐，叉车托盘车可以直进直出。跳板式尾门兼作坡道，SUV级车辆能自行驶入。地面作业分四步：称重、配平、系留、安检，机载称重自动生成配平单，集装板按9g系留载荷校核。这套设计让M-139在没有专业装卸设备的简易场站也能快速周转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是M-139的标准任务剖面，共分七段：地面装载滑行、204到230米短距起飞、爬升到7000米、以280公里每小时巡航约3.6小时约1000公里、在任务区空投或盘旋作业、携带45分钟备份燃油返航约225公里、最后以296米滑跑着陆。运行上它不依赖专用机场，压实土、碎石、钢板跑道都可以使用，在融合空域中低空运行，双链路和地面站全程保障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ULD适配清单上半部分，共15型：8型下货舱集装箱LD-1到LD-11全部可装，其中LD-1和LD-2可以并排两个；4型主货舱集装箱M1、M2、HMA和牲畜栏全部可装，注意主货舱箱高度余量只有62毫米，装载时要控制顶板；3型冷藏ULD包括LD-3、LD-9和LD-29 Reefer也全部通过。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ULD适配清单下半部分。8型集装板中，PAG和PMC板体能装但高度余量只有30毫米，建议货高限制在2380到2400毫米；PGA和PRA两种长板限高约2400毫米，损失约20%高度，标记为有条件适配；PLA、PKC、PNA、PBJ全尺寸通过。7型特种ULD中，汽车架VRA可装轿车和SUV，只有M-1H加高箱超高91毫米、AAU大涵道比发动机运输箱超轮廓，这两型不适配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三章多任务平台。M-139在同一锁定基线上规划了五种构型，覆盖七类用户域共52项任务。本章先给出五构型的重量阻力代价与六维评分，再展开任务谱系，随后展示正视与侧视共12张军种涂装渲染图，以及戈壁荒漠和冰雪高原两类典型部署场景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五构型共用同一锁定基线，差异集中在尾翼、增升、任务接口和舰载化。S1基准货运是后续一切改型的母型，六维评分4.15；S4模块化保持气动不变，增加机头、机腹、翼尖和背部任务接口，评分4.05，两者构成近期产品组合。S3短距高原3.15分、S2双尾撑3.00分列入中期；S5舰载折叠只有1.65分，改型空重7258公斤，仅余142公斤余量，远期再做技术预研。所有改型的需油量都在1000公斤燃油预算内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任务谱系按七类用户域聚合，共52项任务：通用航空7项、陆军6项、海军6项、空军7项、警用7项、海关缉私9项、其他拓展10项，以保障型、运输型、侦察型和中继型需求匹配度最高。同时报告明确了四类不适用边界：不承担载人运输、不承担高威胁制空突防、不承担登临抓捕等需要人在机上的执法、现成舰载反潜和蜂群母机列为远期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正视涂装第一组三张：军用深灰是基准低可视纯色涂装；空军数码迷彩用破碎色块降低轮廓识别；沙漠迷彩面向戈壁荒漠部署。所有涂装只改变外表涂层体系，不影响锁定总体参数。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正视涂装第二组：海军深色迷彩适配远海高盐雾环境，海军标准蓝数码适配近海，雪地迷彩用于高原雪山任务。涂装与防盐雾、防冰除冰和宽温设计共同构成环境适应能力。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侧视涂装第一组：沙漠迷彩的沙色斑块贯通机身，是戈壁部署的主涂装；雪地迷彩为白灰破碎纹理；空军数码迷彩为灰蓝像素，通用性最强。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侧视涂装第二组：海军深色迷彩为深蓝灰大色块，用于远海巡逻；陆军迷彩为绿棕数码斑块，适配林地丘陵；海军标准蓝数码用于近海任务。至此六类军种涂装谱系全部展示完毕。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戈壁荒漠是M-139的典型部署场景之一。沙漠迷彩与地形融合，宽温包线覆盖零下40到零上55摄氏度，配合防尘砂设计，在压实土和碎石裸道面上即可起降。200米级滑跑能力让它能在前沿无依托场地开展高频补给，卫星链路保证超视距任务规划和自主返航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冰雪高原是第二类典型部署场景。图中分别是蓝灰数码迷彩和白色雪地迷彩在冰雪跑道起飞、在高原雪山部署的渲染。雪地低可视涂装与防冰除冰系统配合，加上短距起降和宽温包线，M-139可以在海拔3000米的场地执行冬季补给、搜救和巡逻任务，保持95%的出勤率目标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第四章运营与价值。本章先展示M-139面向国际国内快递公司的12种民航涂装方案，然后用一页讲清单位经济和对W5000的正面竞争结论，最后给出36个月、四个阶段的适航取证路线与研发投入。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国际快递涂装四张：FedEx、UPS、DHL和中国国际货运航空。民航涂装为运营选装项，只改变外表喷涂，不改变锁定总体参数和货运系统接口。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国内快递涂装第一组：顺丰标准涂装和全黑特别版、中国邮政EMS、圆通速递。这些航司是M-139干支线货运的核心目标用户。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国内快递涂装第二组：极兔、京东、跨越和德邦。德邦的大件零担业务与M-139可容SUV的跳板尾门、卡车平齐地板高度契合。至此12种民航涂装全部展示完毕。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张对标表覆盖9款在役机型。M-139的单位业载成本只有182万元每吨，全场最低，次低的二手萨博340B也要441万，同级新机在1800到4900万之间，是我们的10到25倍。业载率39.6%全场最高，同吨位萨博340B只有25.9%。起降距离210米全场最短，萨博340B需要约1300米。同处13吨级，M-139定价1000万，比赛博二手价还低三分之一、业载还多56%，因此独占大吨位乘以低单价的右下象限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是36个月取证路线。SRR系统需求评审已经完成；2026年10月到2027年6月用9个月完成初步设计PDR，发动机验证和CCAR-92专用条件必须在PDR前闭合；2027年6到12月完成详细设计CDR；2027年12月到2028年9月完成原型制造和地面试验；2028年9月到2029年9月用12个月试飞取证，取得TC型号合格证、PC生产许可证和AC适航证。适航走CCAR-92/25加GJB双轨，研发投入不含适航5亿、含适航8亿。谢谢观看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" name="Shape 31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" name="Shape 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" name="Shape 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" name="Shape 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" name="Shape 5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" name="Shape 5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" name="Shape 5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" name="Shape 5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" name="Shape 60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Shape 6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" name="Shape 6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" name="Shape 6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两栏内容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" name="Shape 1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" name="Shape 1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" name="Shape 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" name="Shape 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" name="Shape 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" name="Shape 36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9" name="Shape 37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" name="Shape 3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Shape 3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" name="Shape 4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" name="Shape 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4" name="Shape 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仅标题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7" name="Shape 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" name="Shape 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9" name="Shape 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" name="Shape 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" name="Shape 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内容与标题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6" name="Shape 4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Shape 45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58" name="Shape 4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Shape 4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Shape 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图片与标题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Shape 2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5" name="Shape 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Shape 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Shape 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竖排文字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Shape 50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" name="Shape 5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Shape 5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Shape 5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竖排标题与文本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Shape 16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Shape 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Shape 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Shape 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" name="Shape 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Shape 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默认主题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5748369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l="62" r="6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08111E">
                  <a:alpha val="35000"/>
                </a:srgbClr>
              </a:gs>
              <a:gs pos="38000">
                <a:srgbClr val="08111E">
                  <a:alpha val="15000"/>
                </a:srgbClr>
              </a:gs>
              <a:gs pos="100000">
                <a:srgbClr val="08111E">
                  <a:alpha val="82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11200" y="660400"/>
            <a:ext cx="457200" cy="38100"/>
          </a:xfrm>
          <a:prstGeom prst="roundRect">
            <a:avLst>
              <a:gd name="adj" fmla="val 0"/>
            </a:avLst>
          </a:prstGeom>
          <a:solidFill>
            <a:srgbClr val="E8772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1320800" y="533400"/>
            <a:ext cx="889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FFFFFF">
                    <a:alpha val="92157"/>
                  </a:srgbClr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GALAXY HEAVY HAULER · M-139 UNMANNED CARGO AIRCRAFT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60400" y="4038600"/>
            <a:ext cx="10414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64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银河重卡 M-139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11200" y="5130800"/>
            <a:ext cx="91440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100" b="1" i="0" u="none" strike="noStrike">
                <a:solidFill>
                  <a:srgbClr val="FFFFFF">
                    <a:alpha val="94902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大型固定翼无人运输机 · 产品手册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23872">
            <a:off x="711222" y="5683250"/>
            <a:ext cx="1828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E87722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9" name="AutoShape 9"/>
          <p:cNvSpPr/>
          <p:nvPr/>
        </p:nvSpPr>
        <p:spPr>
          <a:xfrm>
            <a:off x="425974" y="5880100"/>
            <a:ext cx="1041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 dirty="0">
                <a:solidFill>
                  <a:srgbClr val="FFFFFF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13.9 t </a:t>
            </a:r>
            <a:r>
              <a:rPr lang="en-US" sz="1300" b="0" i="0" u="none" strike="noStrike" dirty="0" err="1">
                <a:solidFill>
                  <a:srgbClr val="FFFFFF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最大起飞重量</a:t>
            </a:r>
            <a:r>
              <a:rPr lang="en-US" sz="1300" b="0" i="0" u="none" strike="noStrike" dirty="0">
                <a:solidFill>
                  <a:srgbClr val="FFFFFF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　·　</a:t>
            </a:r>
            <a:r>
              <a:rPr lang="en-US" sz="1300" dirty="0">
                <a:solidFill>
                  <a:srgbClr val="FFFFFF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6.0</a:t>
            </a:r>
            <a:r>
              <a:rPr lang="en-US" sz="1300" b="0" i="0" u="none" strike="noStrike" dirty="0">
                <a:solidFill>
                  <a:srgbClr val="FFFFFF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 t  </a:t>
            </a:r>
            <a:r>
              <a:rPr lang="en-US" sz="1300" b="0" i="0" u="none" strike="noStrike" dirty="0" err="1">
                <a:solidFill>
                  <a:srgbClr val="FFFFFF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有效商载</a:t>
            </a:r>
            <a:r>
              <a:rPr lang="en-US" sz="1300" b="0" i="0" u="none" strike="noStrike" dirty="0">
                <a:solidFill>
                  <a:srgbClr val="FFFFFF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　·　91 m³ </a:t>
            </a:r>
            <a:r>
              <a:rPr lang="en-US" sz="1300" b="0" i="0" u="none" strike="noStrike" dirty="0" err="1">
                <a:solidFill>
                  <a:srgbClr val="FFFFFF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货舱容积</a:t>
            </a:r>
            <a:r>
              <a:rPr lang="zh-CN" altLang="en-US" sz="1300" b="0" i="0" u="none" strike="noStrike" dirty="0">
                <a:solidFill>
                  <a:srgbClr val="FFFFFF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（</a:t>
            </a:r>
            <a:r>
              <a:rPr lang="en-US" altLang="zh-CN" sz="1300" b="0" i="0" u="none" strike="noStrike" dirty="0">
                <a:solidFill>
                  <a:srgbClr val="FFFFFF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15</a:t>
            </a:r>
            <a:r>
              <a:rPr lang="zh-CN" altLang="en-US" sz="1300" b="0" i="0" u="none" strike="noStrike" dirty="0">
                <a:solidFill>
                  <a:srgbClr val="FFFFFF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吨轻抛货物）</a:t>
            </a:r>
            <a:r>
              <a:rPr lang="en-US" sz="1300" b="0" i="0" u="none" strike="noStrike" dirty="0">
                <a:solidFill>
                  <a:srgbClr val="FFFFFF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　·　</a:t>
            </a:r>
            <a:r>
              <a:rPr lang="en-US" sz="1300" dirty="0">
                <a:solidFill>
                  <a:srgbClr val="FFFFFF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15</a:t>
            </a:r>
            <a:r>
              <a:rPr lang="en-US" sz="1300" b="0" i="0" u="none" strike="noStrike" dirty="0">
                <a:solidFill>
                  <a:srgbClr val="FFFFFF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0 m </a:t>
            </a:r>
            <a:r>
              <a:rPr lang="en-US" sz="1300" b="0" i="0" u="none" strike="noStrike" dirty="0" err="1">
                <a:solidFill>
                  <a:srgbClr val="FFFFFF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级短距起降</a:t>
            </a:r>
            <a:r>
              <a:rPr lang="en-US" sz="1300" b="0" i="0" u="none" strike="noStrike" dirty="0">
                <a:solidFill>
                  <a:srgbClr val="FFFFFF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    </a:t>
            </a:r>
            <a:endParaRPr lang="en-US" sz="1100" dirty="0"/>
          </a:p>
        </p:txBody>
      </p:sp>
      <p:sp>
        <p:nvSpPr>
          <p:cNvPr id="10" name="AutoShape 10"/>
          <p:cNvSpPr/>
          <p:nvPr/>
        </p:nvSpPr>
        <p:spPr>
          <a:xfrm>
            <a:off x="8890000" y="6350000"/>
            <a:ext cx="26924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FFFFFF">
                    <a:alpha val="70196"/>
                  </a:srgbClr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PRODUCT BROCHURE · 2026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11200" y="711200"/>
            <a:ext cx="635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E8772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PRODUCT POSITIONING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11200" y="1066800"/>
            <a:ext cx="5334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4166"/>
              </a:lnSpc>
              <a:defRPr/>
            </a:pPr>
            <a:r>
              <a:rPr lang="en-US" sz="3400" b="1" i="0" u="none" strike="noStrike">
                <a:solidFill>
                  <a:srgbClr val="122034"/>
                </a:solidFill>
                <a:latin typeface="Noto Sans SC"/>
                <a:ea typeface="Noto Sans SC"/>
                <a:cs typeface="Noto Sans SC"/>
                <a:sym typeface="Noto Sans SC"/>
              </a:rPr>
              <a:t>以卡车级成本</a:t>
            </a:r>
            <a:endParaRPr lang="en-US" sz="1100"/>
          </a:p>
          <a:p>
            <a:pPr marL="0" indent="0" algn="l">
              <a:lnSpc>
                <a:spcPct val="104166"/>
              </a:lnSpc>
            </a:pPr>
            <a:r>
              <a:rPr lang="en-US" sz="3400" b="1" i="0" u="none" strike="noStrike">
                <a:solidFill>
                  <a:srgbClr val="122034"/>
                </a:solidFill>
                <a:latin typeface="Noto Sans SC"/>
                <a:ea typeface="Noto Sans SC"/>
                <a:cs typeface="Noto Sans SC"/>
                <a:sym typeface="Noto Sans SC"/>
              </a:rPr>
              <a:t>重构干支线航空货运</a:t>
            </a:r>
          </a:p>
        </p:txBody>
      </p:sp>
      <p:cxnSp>
        <p:nvCxnSpPr>
          <p:cNvPr id="4" name="Connector 4"/>
          <p:cNvCxnSpPr/>
          <p:nvPr/>
        </p:nvCxnSpPr>
        <p:spPr>
          <a:xfrm rot="-53710">
            <a:off x="711250" y="2863850"/>
            <a:ext cx="812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E87722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5" name="AutoShape 5"/>
          <p:cNvSpPr/>
          <p:nvPr/>
        </p:nvSpPr>
        <p:spPr>
          <a:xfrm>
            <a:off x="711200" y="3149600"/>
            <a:ext cx="482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122D52"/>
                </a:solidFill>
                <a:latin typeface="Noto Sans SC"/>
                <a:ea typeface="Noto Sans SC"/>
                <a:cs typeface="Noto Sans SC"/>
                <a:sym typeface="Noto Sans SC"/>
              </a:rPr>
              <a:t>千万级购置门槛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11200" y="3505200"/>
            <a:ext cx="4826000" cy="609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整机售价约 999 万元，单位业载成本 182 万元/吨，仅为同级新机的 1/10 至 1/25。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11200" y="4191000"/>
            <a:ext cx="482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122D52"/>
                </a:solidFill>
                <a:latin typeface="Noto Sans SC"/>
                <a:ea typeface="Noto Sans SC"/>
                <a:cs typeface="Noto Sans SC"/>
                <a:sym typeface="Noto Sans SC"/>
              </a:rPr>
              <a:t>卡车式通达能力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200" y="4546600"/>
            <a:ext cx="4826000" cy="609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200 米级简易道面即可起降，可直接降落在物流园、分拨中心与厂区旁的平整空地。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11200" y="5232400"/>
            <a:ext cx="482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122D52"/>
                </a:solidFill>
                <a:latin typeface="Noto Sans SC"/>
                <a:ea typeface="Noto Sans SC"/>
                <a:cs typeface="Noto Sans SC"/>
                <a:sym typeface="Noto Sans SC"/>
              </a:rPr>
              <a:t>全栈自研平台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11200" y="5588000"/>
            <a:ext cx="482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发动机、航电、飞控与机载系统全部自研，供应链自主可控，边际成本持续下探。</a:t>
            </a:r>
            <a:endParaRPr lang="en-US" sz="1100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rcRect l="24" r="24"/>
          <a:stretch>
            <a:fillRect/>
          </a:stretch>
        </p:blipFill>
        <p:spPr>
          <a:xfrm>
            <a:off x="5969000" y="1905000"/>
            <a:ext cx="5664200" cy="31877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2" name="AutoShape 12"/>
          <p:cNvSpPr/>
          <p:nvPr/>
        </p:nvSpPr>
        <p:spPr>
          <a:xfrm>
            <a:off x="5969000" y="5207000"/>
            <a:ext cx="56642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8C949E"/>
                </a:solidFill>
                <a:latin typeface="Noto Sans SC"/>
                <a:ea typeface="Noto Sans SC"/>
                <a:cs typeface="Noto Sans SC"/>
                <a:sym typeface="Noto Sans SC"/>
              </a:rPr>
              <a:t>整机侧视线稿　无窗 · 上单翼 · T 型尾翼 · 跳板式尾门</a:t>
            </a:r>
            <a:endParaRPr lang="en-US" sz="1100"/>
          </a:p>
        </p:txBody>
      </p:sp>
      <p:cxnSp>
        <p:nvCxnSpPr>
          <p:cNvPr id="13" name="Connector 13"/>
          <p:cNvCxnSpPr/>
          <p:nvPr/>
        </p:nvCxnSpPr>
        <p:spPr>
          <a:xfrm rot="-3978">
            <a:off x="609604" y="6318250"/>
            <a:ext cx="10972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CE1E7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" name="AutoShape 14"/>
          <p:cNvSpPr/>
          <p:nvPr/>
        </p:nvSpPr>
        <p:spPr>
          <a:xfrm>
            <a:off x="609600" y="6426200"/>
            <a:ext cx="508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8C949E"/>
                </a:solidFill>
                <a:latin typeface="Noto Sans SC"/>
                <a:ea typeface="Noto Sans SC"/>
                <a:cs typeface="Noto Sans SC"/>
                <a:sym typeface="Noto Sans SC"/>
              </a:rPr>
              <a:t>银河重卡 M-139 · 大型无人运输机产品手册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0414000" y="6426200"/>
            <a:ext cx="11684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8C949E"/>
                </a:solidFill>
                <a:latin typeface="Noto Sans SC"/>
                <a:ea typeface="Noto Sans SC"/>
                <a:cs typeface="Noto Sans SC"/>
                <a:sym typeface="Noto Sans SC"/>
              </a:rPr>
              <a:t>02 / 30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11200" y="660400"/>
            <a:ext cx="635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E8772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CONTENTS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11200" y="965200"/>
            <a:ext cx="6350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22034"/>
                </a:solidFill>
                <a:latin typeface="Noto Sans SC"/>
                <a:ea typeface="Noto Sans SC"/>
                <a:cs typeface="Noto Sans SC"/>
                <a:sym typeface="Noto Sans SC"/>
              </a:rPr>
              <a:t>手册目录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1200" y="1727200"/>
            <a:ext cx="508000" cy="38100"/>
          </a:xfrm>
          <a:prstGeom prst="roundRect">
            <a:avLst>
              <a:gd name="adj" fmla="val 0"/>
            </a:avLst>
          </a:prstGeom>
          <a:solidFill>
            <a:srgbClr val="E8772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11200" y="2108200"/>
            <a:ext cx="1143000" cy="711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400" b="1" i="0" u="none" strike="noStrike">
                <a:solidFill>
                  <a:srgbClr val="7F8EA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01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905000" y="2159000"/>
            <a:ext cx="381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900" b="1" i="0" u="none" strike="noStrike">
                <a:solidFill>
                  <a:srgbClr val="122034"/>
                </a:solidFill>
                <a:latin typeface="Noto Sans SC"/>
                <a:ea typeface="Noto Sans SC"/>
                <a:cs typeface="Noto Sans SC"/>
                <a:sym typeface="Noto Sans SC"/>
              </a:rPr>
              <a:t>平台总览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905000" y="2540000"/>
            <a:ext cx="4064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6E7884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PLATFORM OVERVIEW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350000" y="2235200"/>
            <a:ext cx="508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20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平台定位、总体参数、几何气动、飞行性能、动力推进与分系统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 rot="-4053">
            <a:off x="711204" y="29400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9DEE4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AutoShape 10"/>
          <p:cNvSpPr/>
          <p:nvPr/>
        </p:nvSpPr>
        <p:spPr>
          <a:xfrm>
            <a:off x="711200" y="3124200"/>
            <a:ext cx="1143000" cy="711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400" b="1" i="0" u="none" strike="noStrike">
                <a:solidFill>
                  <a:srgbClr val="7F8EA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02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905000" y="3175000"/>
            <a:ext cx="381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900" b="1" i="0" u="none" strike="noStrike">
                <a:solidFill>
                  <a:srgbClr val="122034"/>
                </a:solidFill>
                <a:latin typeface="Noto Sans SC"/>
                <a:ea typeface="Noto Sans SC"/>
                <a:cs typeface="Noto Sans SC"/>
                <a:sym typeface="Noto Sans SC"/>
              </a:rPr>
              <a:t>货运能力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905000" y="3556000"/>
            <a:ext cx="4064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6E7884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CARGO CAPABILITY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350000" y="3251200"/>
            <a:ext cx="508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20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货舱与跳板装卸、任务剖面、30 型航空集装设备（ULD）适配清单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4053">
            <a:off x="711204" y="39560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9DEE4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711200" y="4140200"/>
            <a:ext cx="1143000" cy="711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400" b="1" i="0" u="none" strike="noStrike">
                <a:solidFill>
                  <a:srgbClr val="7F8EA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03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905000" y="4191000"/>
            <a:ext cx="381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900" b="1" i="0" u="none" strike="noStrike">
                <a:solidFill>
                  <a:srgbClr val="122034"/>
                </a:solidFill>
                <a:latin typeface="Noto Sans SC"/>
                <a:ea typeface="Noto Sans SC"/>
                <a:cs typeface="Noto Sans SC"/>
                <a:sym typeface="Noto Sans SC"/>
              </a:rPr>
              <a:t>多任务平台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905000" y="4572000"/>
            <a:ext cx="4064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6E7884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MULTI-MISSION PLATFORM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350000" y="4267200"/>
            <a:ext cx="508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200" b="0" i="0" u="none" strike="noStrike" dirty="0" err="1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五大构型</a:t>
            </a:r>
            <a:r>
              <a:rPr lang="en-US" sz="1200" b="0" i="0" u="none" strike="noStrike" dirty="0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、</a:t>
            </a:r>
            <a:r>
              <a:rPr lang="zh-CN" altLang="en-US" sz="1200" b="0" i="0" u="none" strike="noStrike" dirty="0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九</a:t>
            </a:r>
            <a:r>
              <a:rPr lang="en-US" sz="1200" b="0" i="0" u="none" strike="noStrike" dirty="0" err="1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类用户任务谱系、军种涂装谱系与典型部署场景</a:t>
            </a:r>
            <a:endParaRPr lang="en-US" sz="1100" dirty="0"/>
          </a:p>
        </p:txBody>
      </p:sp>
      <p:cxnSp>
        <p:nvCxnSpPr>
          <p:cNvPr id="19" name="Connector 19"/>
          <p:cNvCxnSpPr/>
          <p:nvPr/>
        </p:nvCxnSpPr>
        <p:spPr>
          <a:xfrm rot="-4053">
            <a:off x="711204" y="49720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9DEE4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AutoShape 20"/>
          <p:cNvSpPr/>
          <p:nvPr/>
        </p:nvSpPr>
        <p:spPr>
          <a:xfrm>
            <a:off x="711200" y="5156200"/>
            <a:ext cx="1143000" cy="711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400" b="1" i="0" u="none" strike="noStrike">
                <a:solidFill>
                  <a:srgbClr val="7F8EA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04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1905000" y="5207000"/>
            <a:ext cx="381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900" b="1" i="0" u="none" strike="noStrike">
                <a:solidFill>
                  <a:srgbClr val="122034"/>
                </a:solidFill>
                <a:latin typeface="Noto Sans SC"/>
                <a:ea typeface="Noto Sans SC"/>
                <a:cs typeface="Noto Sans SC"/>
                <a:sym typeface="Noto Sans SC"/>
              </a:rPr>
              <a:t>运营与价值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1905000" y="5588000"/>
            <a:ext cx="4064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6E7884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OPERATIONS &amp; VALUE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6350000" y="5283200"/>
            <a:ext cx="508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20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民航快递涂装、单位经济、市场定位、竞争优势与三年取证路线</a:t>
            </a:r>
            <a:endParaRPr lang="en-US" sz="1100"/>
          </a:p>
        </p:txBody>
      </p:sp>
      <p:cxnSp>
        <p:nvCxnSpPr>
          <p:cNvPr id="24" name="Connector 24"/>
          <p:cNvCxnSpPr/>
          <p:nvPr/>
        </p:nvCxnSpPr>
        <p:spPr>
          <a:xfrm rot="-4053">
            <a:off x="711204" y="59880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9DEE4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" name="AutoShape 25"/>
          <p:cNvSpPr/>
          <p:nvPr/>
        </p:nvSpPr>
        <p:spPr>
          <a:xfrm>
            <a:off x="10414000" y="6426200"/>
            <a:ext cx="11684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8C949E"/>
                </a:solidFill>
                <a:latin typeface="Noto Sans SC"/>
                <a:ea typeface="Noto Sans SC"/>
                <a:cs typeface="Noto Sans SC"/>
                <a:sym typeface="Noto Sans SC"/>
              </a:rPr>
              <a:t>03 / 30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08111E">
                  <a:alpha val="88000"/>
                </a:srgbClr>
              </a:gs>
              <a:gs pos="45000">
                <a:srgbClr val="08111E">
                  <a:alpha val="55000"/>
                </a:srgbClr>
              </a:gs>
              <a:gs pos="100000">
                <a:srgbClr val="08111E">
                  <a:alpha val="12000"/>
                </a:srgbClr>
              </a:gs>
            </a:gsLst>
            <a:lin ang="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874000" y="762000"/>
            <a:ext cx="3810000" cy="279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20000" b="1" i="0" u="none" strike="noStrike">
                <a:solidFill>
                  <a:srgbClr val="FFFFFF">
                    <a:alpha val="14118"/>
                  </a:srgbClr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01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12800" y="2692400"/>
            <a:ext cx="508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E8772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CHAPTER 01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3098800"/>
            <a:ext cx="7112000" cy="812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平台总览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812800" y="4038600"/>
            <a:ext cx="635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FFFFFF">
                    <a:alpha val="74902"/>
                  </a:srgbClr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PLATFORM OVERVIEW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45230">
            <a:off x="812842" y="4514850"/>
            <a:ext cx="965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E87722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9" name="AutoShape 9"/>
          <p:cNvSpPr/>
          <p:nvPr/>
        </p:nvSpPr>
        <p:spPr>
          <a:xfrm>
            <a:off x="812800" y="4724400"/>
            <a:ext cx="6096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1666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从平台定位、总体参数、几何气动、飞行性能，到动力推进与分系统方案，建立 M-139 的完整技术画像。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2800" y="6248400"/>
            <a:ext cx="635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FFFFFF">
                    <a:alpha val="6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定位使命 · 总体参数 · 气动布局 · 飞行性能 · 动力与分系统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09600" y="355600"/>
            <a:ext cx="7620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E8772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1.1 POSITIONING &amp; MISSION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9600" y="584200"/>
            <a:ext cx="109728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500" b="1" i="0" u="none" strike="noStrike">
                <a:solidFill>
                  <a:srgbClr val="122034"/>
                </a:solidFill>
                <a:latin typeface="Noto Sans SC"/>
                <a:ea typeface="Noto Sans SC"/>
                <a:cs typeface="Noto Sans SC"/>
                <a:sym typeface="Noto Sans SC"/>
              </a:rPr>
              <a:t>以干支线货运为基本使命的大型无人运输平台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09600" y="1193800"/>
            <a:ext cx="508000" cy="38100"/>
          </a:xfrm>
          <a:prstGeom prst="roundRect">
            <a:avLst>
              <a:gd name="adj" fmla="val 0"/>
            </a:avLst>
          </a:prstGeom>
          <a:solidFill>
            <a:srgbClr val="E8772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cxnSp>
        <p:nvCxnSpPr>
          <p:cNvPr id="5" name="Connector 5"/>
          <p:cNvCxnSpPr/>
          <p:nvPr/>
        </p:nvCxnSpPr>
        <p:spPr>
          <a:xfrm rot="-3978">
            <a:off x="609604" y="1517650"/>
            <a:ext cx="10972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9DEE4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609600" y="1676400"/>
            <a:ext cx="2540000" cy="609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800" b="1" i="0" u="none" strike="noStrike">
                <a:solidFill>
                  <a:srgbClr val="122D5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13.9 t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09600" y="2336800"/>
            <a:ext cx="25400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20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最大起飞重量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MTOW</a:t>
            </a:r>
          </a:p>
        </p:txBody>
      </p:sp>
      <p:cxnSp>
        <p:nvCxnSpPr>
          <p:cNvPr id="8" name="Connector 8"/>
          <p:cNvCxnSpPr/>
          <p:nvPr/>
        </p:nvCxnSpPr>
        <p:spPr>
          <a:xfrm rot="5353546">
            <a:off x="2857500" y="2139993"/>
            <a:ext cx="939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9DEE4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3632200" y="1676400"/>
            <a:ext cx="2540000" cy="609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800" b="1" dirty="0">
                <a:solidFill>
                  <a:srgbClr val="122D5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6.0</a:t>
            </a:r>
            <a:r>
              <a:rPr lang="en-US" sz="3800" b="1" i="0" u="none" strike="noStrike" dirty="0">
                <a:solidFill>
                  <a:srgbClr val="122D5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t</a:t>
            </a:r>
            <a:endParaRPr lang="en-US" sz="1100" dirty="0"/>
          </a:p>
        </p:txBody>
      </p:sp>
      <p:sp>
        <p:nvSpPr>
          <p:cNvPr id="10" name="AutoShape 10"/>
          <p:cNvSpPr/>
          <p:nvPr/>
        </p:nvSpPr>
        <p:spPr>
          <a:xfrm>
            <a:off x="3632200" y="2336800"/>
            <a:ext cx="25400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20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有效商载 · 占 MTOW 40%</a:t>
            </a:r>
            <a:endParaRPr lang="en-US" sz="1100"/>
          </a:p>
        </p:txBody>
      </p:sp>
      <p:cxnSp>
        <p:nvCxnSpPr>
          <p:cNvPr id="11" name="Connector 11"/>
          <p:cNvCxnSpPr/>
          <p:nvPr/>
        </p:nvCxnSpPr>
        <p:spPr>
          <a:xfrm rot="5353546">
            <a:off x="5753100" y="2139993"/>
            <a:ext cx="939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9DEE4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AutoShape 12"/>
          <p:cNvSpPr/>
          <p:nvPr/>
        </p:nvSpPr>
        <p:spPr>
          <a:xfrm>
            <a:off x="6527800" y="1676400"/>
            <a:ext cx="2540000" cy="609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800" b="1" i="0" u="none" strike="noStrike">
                <a:solidFill>
                  <a:srgbClr val="122D5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24.1 m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527800" y="2336800"/>
            <a:ext cx="25400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20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翼展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5353546">
            <a:off x="8648700" y="2139993"/>
            <a:ext cx="939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9DEE4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9423400" y="1676400"/>
            <a:ext cx="2540000" cy="609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dirty="0">
                <a:solidFill>
                  <a:srgbClr val="122D5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2</a:t>
            </a:r>
            <a:r>
              <a:rPr lang="zh-CN" altLang="en-US" sz="3200" b="1" dirty="0">
                <a:solidFill>
                  <a:srgbClr val="122D5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，</a:t>
            </a:r>
            <a:r>
              <a:rPr lang="en-US" sz="3200" b="1" dirty="0">
                <a:solidFill>
                  <a:srgbClr val="122D5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8</a:t>
            </a:r>
            <a:r>
              <a:rPr lang="en-US" sz="3200" b="1" i="0" u="none" strike="noStrike" dirty="0">
                <a:solidFill>
                  <a:srgbClr val="122D5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00+ km</a:t>
            </a:r>
            <a:endParaRPr lang="en-US" sz="1100" dirty="0"/>
          </a:p>
        </p:txBody>
      </p:sp>
      <p:sp>
        <p:nvSpPr>
          <p:cNvPr id="16" name="AutoShape 16"/>
          <p:cNvSpPr/>
          <p:nvPr/>
        </p:nvSpPr>
        <p:spPr>
          <a:xfrm>
            <a:off x="9423400" y="2336800"/>
            <a:ext cx="21590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zh-CN" altLang="en-US" sz="1200" dirty="0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最大</a:t>
            </a:r>
            <a:r>
              <a:rPr lang="en-US" sz="1200" b="0" i="0" u="none" strike="noStrike" dirty="0" err="1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任务航程</a:t>
            </a:r>
            <a:endParaRPr lang="en-US" sz="1100" dirty="0"/>
          </a:p>
        </p:txBody>
      </p:sp>
      <p:cxnSp>
        <p:nvCxnSpPr>
          <p:cNvPr id="17" name="Connector 17"/>
          <p:cNvCxnSpPr/>
          <p:nvPr/>
        </p:nvCxnSpPr>
        <p:spPr>
          <a:xfrm rot="-3978">
            <a:off x="609604" y="2813050"/>
            <a:ext cx="10972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9DEE4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AutoShape 18"/>
          <p:cNvSpPr/>
          <p:nvPr/>
        </p:nvSpPr>
        <p:spPr>
          <a:xfrm>
            <a:off x="609600" y="3048000"/>
            <a:ext cx="52832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E87722"/>
                </a:solidFill>
                <a:latin typeface="Noto Sans SC"/>
                <a:ea typeface="Noto Sans SC"/>
                <a:cs typeface="Noto Sans SC"/>
                <a:sym typeface="Noto Sans SC"/>
              </a:rPr>
              <a:t>构型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09600" y="3378200"/>
            <a:ext cx="5283200" cy="1092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200" b="0" i="0" u="none" strike="noStrike" dirty="0">
                <a:solidFill>
                  <a:srgbClr val="465260"/>
                </a:solidFill>
                <a:latin typeface="Noto Sans SC"/>
                <a:ea typeface="Noto Sans SC"/>
                <a:cs typeface="Noto Sans SC"/>
                <a:sym typeface="Noto Sans SC"/>
              </a:rPr>
              <a:t>13.9 t </a:t>
            </a:r>
            <a:r>
              <a:rPr lang="en-US" sz="1200" b="0" i="0" u="none" strike="noStrike" dirty="0" err="1">
                <a:solidFill>
                  <a:srgbClr val="465260"/>
                </a:solidFill>
                <a:latin typeface="Noto Sans SC"/>
                <a:ea typeface="Noto Sans SC"/>
                <a:cs typeface="Noto Sans SC"/>
                <a:sym typeface="Noto Sans SC"/>
              </a:rPr>
              <a:t>级、四发</a:t>
            </a:r>
            <a:r>
              <a:rPr lang="en-US" sz="1200" b="0" i="0" u="none" strike="noStrike" dirty="0">
                <a:solidFill>
                  <a:srgbClr val="465260"/>
                </a:solidFill>
                <a:latin typeface="Noto Sans SC"/>
                <a:ea typeface="Noto Sans SC"/>
                <a:cs typeface="Noto Sans SC"/>
                <a:sym typeface="Noto Sans SC"/>
              </a:rPr>
              <a:t> 1,0</a:t>
            </a:r>
            <a:r>
              <a:rPr lang="en-US" sz="1200" dirty="0">
                <a:solidFill>
                  <a:srgbClr val="465260"/>
                </a:solidFill>
                <a:latin typeface="Noto Sans SC"/>
                <a:ea typeface="Noto Sans SC"/>
                <a:cs typeface="Noto Sans SC"/>
                <a:sym typeface="Noto Sans SC"/>
              </a:rPr>
              <a:t>5</a:t>
            </a:r>
            <a:r>
              <a:rPr lang="en-US" sz="1200" b="0" i="0" u="none" strike="noStrike" dirty="0">
                <a:solidFill>
                  <a:srgbClr val="465260"/>
                </a:solidFill>
                <a:latin typeface="Noto Sans SC"/>
                <a:ea typeface="Noto Sans SC"/>
                <a:cs typeface="Noto Sans SC"/>
                <a:sym typeface="Noto Sans SC"/>
              </a:rPr>
              <a:t>0 hp </a:t>
            </a:r>
            <a:r>
              <a:rPr lang="en-US" sz="1200" b="0" i="0" u="none" strike="noStrike" dirty="0" err="1">
                <a:solidFill>
                  <a:srgbClr val="465260"/>
                </a:solidFill>
                <a:latin typeface="Noto Sans SC"/>
                <a:ea typeface="Noto Sans SC"/>
                <a:cs typeface="Noto Sans SC"/>
                <a:sym typeface="Noto Sans SC"/>
              </a:rPr>
              <a:t>自研活塞、复合材料上单翼、T</a:t>
            </a:r>
            <a:r>
              <a:rPr lang="en-US" sz="1200" b="0" i="0" u="none" strike="noStrike" dirty="0">
                <a:solidFill>
                  <a:srgbClr val="465260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200" b="0" i="0" u="none" strike="noStrike" dirty="0" err="1">
                <a:solidFill>
                  <a:srgbClr val="465260"/>
                </a:solidFill>
                <a:latin typeface="Noto Sans SC"/>
                <a:ea typeface="Noto Sans SC"/>
                <a:cs typeface="Noto Sans SC"/>
                <a:sym typeface="Noto Sans SC"/>
              </a:rPr>
              <a:t>型尾翼、跳板式尾门的大型无人运输平台</a:t>
            </a:r>
            <a:r>
              <a:rPr lang="en-US" sz="1200" b="0" i="0" u="none" strike="noStrike" dirty="0">
                <a:solidFill>
                  <a:srgbClr val="465260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  <a:endParaRPr lang="en-US" sz="1100" dirty="0"/>
          </a:p>
        </p:txBody>
      </p:sp>
      <p:sp>
        <p:nvSpPr>
          <p:cNvPr id="20" name="AutoShape 20"/>
          <p:cNvSpPr/>
          <p:nvPr/>
        </p:nvSpPr>
        <p:spPr>
          <a:xfrm>
            <a:off x="6299200" y="3048000"/>
            <a:ext cx="52832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E87722"/>
                </a:solidFill>
                <a:latin typeface="Noto Sans SC"/>
                <a:ea typeface="Noto Sans SC"/>
                <a:cs typeface="Noto Sans SC"/>
                <a:sym typeface="Noto Sans SC"/>
              </a:rPr>
              <a:t>使命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6299200" y="3378200"/>
            <a:ext cx="5283200" cy="1092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200" b="0" i="0" u="none" strike="noStrike">
                <a:solidFill>
                  <a:srgbClr val="465260"/>
                </a:solidFill>
                <a:latin typeface="Noto Sans SC"/>
                <a:ea typeface="Noto Sans SC"/>
                <a:cs typeface="Noto Sans SC"/>
                <a:sym typeface="Noto Sans SC"/>
              </a:rPr>
              <a:t>以干支线货运为基本使命兼具通用多功能，兼顾偏远与复杂环境补给、长航时巡逻监视、通信中继与多任务载荷拓展。</a:t>
            </a:r>
            <a:endParaRPr lang="en-US" sz="1100"/>
          </a:p>
        </p:txBody>
      </p:sp>
      <p:cxnSp>
        <p:nvCxnSpPr>
          <p:cNvPr id="22" name="Connector 22"/>
          <p:cNvCxnSpPr/>
          <p:nvPr/>
        </p:nvCxnSpPr>
        <p:spPr>
          <a:xfrm rot="-3978">
            <a:off x="609604" y="4667250"/>
            <a:ext cx="10972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E6EAE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" name="AutoShape 23"/>
          <p:cNvSpPr/>
          <p:nvPr/>
        </p:nvSpPr>
        <p:spPr>
          <a:xfrm>
            <a:off x="609600" y="4876800"/>
            <a:ext cx="52832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E87722"/>
                </a:solidFill>
                <a:latin typeface="Noto Sans SC"/>
                <a:ea typeface="Noto Sans SC"/>
                <a:cs typeface="Noto Sans SC"/>
                <a:sym typeface="Noto Sans SC"/>
              </a:rPr>
              <a:t>用户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609600" y="5207000"/>
            <a:ext cx="52832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200" b="0" i="0" u="none" strike="noStrike">
                <a:solidFill>
                  <a:srgbClr val="465260"/>
                </a:solidFill>
                <a:latin typeface="Noto Sans SC"/>
                <a:ea typeface="Noto Sans SC"/>
                <a:cs typeface="Noto Sans SC"/>
                <a:sym typeface="Noto Sans SC"/>
              </a:rPr>
              <a:t>覆盖干支线物流、通用航空、军用（陆 / 海 / 空）、国家航空器（警用、海关缉私）四类用户。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6299200" y="4876800"/>
            <a:ext cx="52832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E87722"/>
                </a:solidFill>
                <a:latin typeface="Noto Sans SC"/>
                <a:ea typeface="Noto Sans SC"/>
                <a:cs typeface="Noto Sans SC"/>
                <a:sym typeface="Noto Sans SC"/>
              </a:rPr>
              <a:t>能力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6299200" y="5207000"/>
            <a:ext cx="52832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zh-CN" altLang="en-US" sz="1200" b="0" i="0" u="none" strike="noStrike" dirty="0">
                <a:solidFill>
                  <a:srgbClr val="465260"/>
                </a:solidFill>
                <a:latin typeface="Noto Sans SC"/>
                <a:ea typeface="Noto Sans SC"/>
                <a:cs typeface="Noto Sans SC"/>
                <a:sym typeface="Noto Sans SC"/>
              </a:rPr>
              <a:t>标准</a:t>
            </a:r>
            <a:r>
              <a:rPr lang="en-US" sz="1200" b="0" i="0" u="none" strike="noStrike" dirty="0" err="1">
                <a:solidFill>
                  <a:srgbClr val="465260"/>
                </a:solidFill>
                <a:latin typeface="Noto Sans SC"/>
                <a:ea typeface="Noto Sans SC"/>
                <a:cs typeface="Noto Sans SC"/>
                <a:sym typeface="Noto Sans SC"/>
              </a:rPr>
              <a:t>航时约</a:t>
            </a:r>
            <a:r>
              <a:rPr lang="en-US" sz="1200" b="0" i="0" u="none" strike="noStrike" dirty="0">
                <a:solidFill>
                  <a:srgbClr val="465260"/>
                </a:solidFill>
                <a:latin typeface="Noto Sans SC"/>
                <a:ea typeface="Noto Sans SC"/>
                <a:cs typeface="Noto Sans SC"/>
                <a:sym typeface="Noto Sans SC"/>
              </a:rPr>
              <a:t> 3.6＋0.75 </a:t>
            </a:r>
            <a:r>
              <a:rPr lang="en-US" sz="1200" b="0" i="0" u="none" strike="noStrike" dirty="0" err="1">
                <a:solidFill>
                  <a:srgbClr val="465260"/>
                </a:solidFill>
                <a:latin typeface="Noto Sans SC"/>
                <a:ea typeface="Noto Sans SC"/>
                <a:cs typeface="Noto Sans SC"/>
                <a:sym typeface="Noto Sans SC"/>
              </a:rPr>
              <a:t>h、短距起降</a:t>
            </a:r>
            <a:r>
              <a:rPr lang="en-US" sz="1200" b="0" i="0" u="none" strike="noStrike" dirty="0">
                <a:solidFill>
                  <a:srgbClr val="465260"/>
                </a:solidFill>
                <a:latin typeface="Noto Sans SC"/>
                <a:ea typeface="Noto Sans SC"/>
                <a:cs typeface="Noto Sans SC"/>
                <a:sym typeface="Noto Sans SC"/>
              </a:rPr>
              <a:t>、−40～+55 ℃ </a:t>
            </a:r>
            <a:r>
              <a:rPr lang="en-US" sz="1200" b="0" i="0" u="none" strike="noStrike" dirty="0" err="1">
                <a:solidFill>
                  <a:srgbClr val="465260"/>
                </a:solidFill>
                <a:latin typeface="Noto Sans SC"/>
                <a:ea typeface="Noto Sans SC"/>
                <a:cs typeface="Noto Sans SC"/>
                <a:sym typeface="Noto Sans SC"/>
              </a:rPr>
              <a:t>宽温、防冰防盐雾、视距＋卫星链路、三余度飞控</a:t>
            </a:r>
            <a:r>
              <a:rPr lang="en-US" sz="1200" b="0" i="0" u="none" strike="noStrike" dirty="0">
                <a:solidFill>
                  <a:srgbClr val="465260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  <a:endParaRPr lang="en-US" sz="1100" dirty="0"/>
          </a:p>
        </p:txBody>
      </p:sp>
      <p:cxnSp>
        <p:nvCxnSpPr>
          <p:cNvPr id="27" name="Connector 27"/>
          <p:cNvCxnSpPr/>
          <p:nvPr/>
        </p:nvCxnSpPr>
        <p:spPr>
          <a:xfrm rot="-3978">
            <a:off x="609604" y="6318250"/>
            <a:ext cx="10972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CE1E7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" name="AutoShape 28"/>
          <p:cNvSpPr/>
          <p:nvPr/>
        </p:nvSpPr>
        <p:spPr>
          <a:xfrm>
            <a:off x="609600" y="6426200"/>
            <a:ext cx="508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8C949E"/>
                </a:solidFill>
                <a:latin typeface="Noto Sans SC"/>
                <a:ea typeface="Noto Sans SC"/>
                <a:cs typeface="Noto Sans SC"/>
                <a:sym typeface="Noto Sans SC"/>
              </a:rPr>
              <a:t>银河重卡 M-139 · 大型无人运输机产品手册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10414000" y="6426200"/>
            <a:ext cx="11684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8C949E"/>
                </a:solidFill>
                <a:latin typeface="Noto Sans SC"/>
                <a:ea typeface="Noto Sans SC"/>
                <a:cs typeface="Noto Sans SC"/>
                <a:sym typeface="Noto Sans SC"/>
              </a:rPr>
              <a:t>05 / 30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09600" y="355600"/>
            <a:ext cx="7620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E8772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1.2 GEOMETRY &amp; AERODYNAMICS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9600" y="584200"/>
            <a:ext cx="109728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500" b="1" i="0" u="none" strike="noStrike">
                <a:solidFill>
                  <a:srgbClr val="122034"/>
                </a:solidFill>
                <a:latin typeface="Noto Sans SC"/>
                <a:ea typeface="Noto Sans SC"/>
                <a:cs typeface="Noto Sans SC"/>
                <a:sym typeface="Noto Sans SC"/>
              </a:rPr>
              <a:t>上单翼 T 尾跳板尾门，主尺度全部锁定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09600" y="1193800"/>
            <a:ext cx="508000" cy="38100"/>
          </a:xfrm>
          <a:prstGeom prst="roundRect">
            <a:avLst>
              <a:gd name="adj" fmla="val 0"/>
            </a:avLst>
          </a:prstGeom>
          <a:solidFill>
            <a:srgbClr val="E8772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09600" y="1549400"/>
            <a:ext cx="5080000" cy="28575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6" name="AutoShape 6"/>
          <p:cNvSpPr/>
          <p:nvPr/>
        </p:nvSpPr>
        <p:spPr>
          <a:xfrm>
            <a:off x="609600" y="4470400"/>
            <a:ext cx="5080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8C949E"/>
                </a:solidFill>
                <a:latin typeface="Noto Sans SC"/>
                <a:ea typeface="Noto Sans SC"/>
                <a:cs typeface="Noto Sans SC"/>
                <a:sym typeface="Noto Sans SC"/>
              </a:rPr>
              <a:t>整机侧视（军用深灰基准涂装）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09600" y="4851400"/>
            <a:ext cx="5080000" cy="1092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7500"/>
              </a:lnSpc>
              <a:defRPr/>
            </a:pPr>
            <a:r>
              <a:rPr lang="en-US" sz="1200" b="1" i="0" u="none" strike="noStrike">
                <a:solidFill>
                  <a:srgbClr val="465260"/>
                </a:solidFill>
                <a:latin typeface="Noto Sans SC"/>
                <a:ea typeface="Noto Sans SC"/>
                <a:cs typeface="Noto Sans SC"/>
                <a:sym typeface="Noto Sans SC"/>
              </a:rPr>
              <a:t>气动设计：</a:t>
            </a:r>
            <a:r>
              <a:rPr lang="en-US" sz="1200" b="0" i="0" u="none" strike="noStrike">
                <a:solidFill>
                  <a:srgbClr val="465260"/>
                </a:solidFill>
                <a:latin typeface="Noto Sans SC"/>
                <a:ea typeface="Noto Sans SC"/>
                <a:cs typeface="Noto Sans SC"/>
                <a:sym typeface="Noto Sans SC"/>
              </a:rPr>
              <a:t>直机翼、展弦比 9、后掠 0°，巡航升阻比 L/D＝11.4。</a:t>
            </a:r>
            <a:endParaRPr lang="en-US" sz="1100"/>
          </a:p>
          <a:p>
            <a:pPr marL="0" indent="0" algn="l">
              <a:lnSpc>
                <a:spcPct val="137500"/>
              </a:lnSpc>
            </a:pPr>
            <a:r>
              <a:rPr lang="en-US" sz="1200" b="1" i="0" u="none" strike="noStrike">
                <a:solidFill>
                  <a:srgbClr val="465260"/>
                </a:solidFill>
                <a:latin typeface="Noto Sans SC"/>
                <a:ea typeface="Noto Sans SC"/>
                <a:cs typeface="Noto Sans SC"/>
                <a:sym typeface="Noto Sans SC"/>
              </a:rPr>
              <a:t>增升方案：</a:t>
            </a:r>
            <a:r>
              <a:rPr lang="en-US" sz="1200" b="0" i="0" u="none" strike="noStrike">
                <a:solidFill>
                  <a:srgbClr val="465260"/>
                </a:solidFill>
                <a:latin typeface="Noto Sans SC"/>
                <a:ea typeface="Noto Sans SC"/>
                <a:cs typeface="Noto Sans SC"/>
                <a:sym typeface="Noto Sans SC"/>
              </a:rPr>
              <a:t>多缝襟翼＋前缘缝翼＋螺旋桨滑流增升，海平面最大升力系数 CLmax 3.4。</a:t>
            </a:r>
          </a:p>
          <a:p>
            <a:pPr marL="0" indent="0" algn="l">
              <a:lnSpc>
                <a:spcPct val="137500"/>
              </a:lnSpc>
            </a:pPr>
            <a:r>
              <a:rPr lang="en-US" sz="1200" b="1" i="0" u="none" strike="noStrike">
                <a:solidFill>
                  <a:srgbClr val="465260"/>
                </a:solidFill>
                <a:latin typeface="Noto Sans SC"/>
                <a:ea typeface="Noto Sans SC"/>
                <a:cs typeface="Noto Sans SC"/>
                <a:sym typeface="Noto Sans SC"/>
              </a:rPr>
              <a:t>尾翼：</a:t>
            </a:r>
            <a:r>
              <a:rPr lang="en-US" sz="1200" b="0" i="0" u="none" strike="noStrike">
                <a:solidFill>
                  <a:srgbClr val="465260"/>
                </a:solidFill>
                <a:latin typeface="Noto Sans SC"/>
                <a:ea typeface="Noto Sans SC"/>
                <a:cs typeface="Noto Sans SC"/>
                <a:sym typeface="Noto Sans SC"/>
              </a:rPr>
              <a:t>T 型高平尾防深失速，500 km/h EAS 内无颤振。</a:t>
            </a:r>
          </a:p>
        </p:txBody>
      </p:sp>
      <p:graphicFrame>
        <p:nvGraphicFramePr>
          <p:cNvPr id="8" name="Table 8"/>
          <p:cNvGraphicFramePr>
            <a:graphicFrameLocks noGrp="1"/>
          </p:cNvGraphicFramePr>
          <p:nvPr/>
        </p:nvGraphicFramePr>
        <p:xfrm>
          <a:off x="6172200" y="1549400"/>
          <a:ext cx="5410200" cy="4191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1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几何参数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22D5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锁定值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22D5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翼展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24.1 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机长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19.0 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机高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7.0 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机翼面积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64.5 ㎡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展弦比 AR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9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梢根比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0.4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后掠角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0°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尾力臂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9.0 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机身分段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0–6 / 6–15 / 15–18 m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cxnSp>
        <p:nvCxnSpPr>
          <p:cNvPr id="9" name="Connector 9"/>
          <p:cNvCxnSpPr/>
          <p:nvPr/>
        </p:nvCxnSpPr>
        <p:spPr>
          <a:xfrm rot="-3978">
            <a:off x="609604" y="6318250"/>
            <a:ext cx="10972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CE1E7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AutoShape 10"/>
          <p:cNvSpPr/>
          <p:nvPr/>
        </p:nvSpPr>
        <p:spPr>
          <a:xfrm>
            <a:off x="609600" y="6426200"/>
            <a:ext cx="508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8C949E"/>
                </a:solidFill>
                <a:latin typeface="Noto Sans SC"/>
                <a:ea typeface="Noto Sans SC"/>
                <a:cs typeface="Noto Sans SC"/>
                <a:sym typeface="Noto Sans SC"/>
              </a:rPr>
              <a:t>银河重卡 M-139 · 大型无人运输机产品手册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0414000" y="6426200"/>
            <a:ext cx="11684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8C949E"/>
                </a:solidFill>
                <a:latin typeface="Noto Sans SC"/>
                <a:ea typeface="Noto Sans SC"/>
                <a:cs typeface="Noto Sans SC"/>
                <a:sym typeface="Noto Sans SC"/>
              </a:rPr>
              <a:t>06 / 30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09600" y="355600"/>
            <a:ext cx="7620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E8772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1.3 WEIGHT CLOSURE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9600" y="584200"/>
            <a:ext cx="109728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500" b="1" i="0" u="none" strike="noStrike">
                <a:solidFill>
                  <a:srgbClr val="122034"/>
                </a:solidFill>
                <a:latin typeface="Noto Sans SC"/>
                <a:ea typeface="Noto Sans SC"/>
                <a:cs typeface="Noto Sans SC"/>
                <a:sym typeface="Noto Sans SC"/>
              </a:rPr>
              <a:t>MTOW 13,900 kg：空机、燃油、商载三项同时成立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09600" y="1193800"/>
            <a:ext cx="508000" cy="38100"/>
          </a:xfrm>
          <a:prstGeom prst="roundRect">
            <a:avLst>
              <a:gd name="adj" fmla="val 0"/>
            </a:avLst>
          </a:prstGeom>
          <a:solidFill>
            <a:srgbClr val="E8772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609600" y="1574800"/>
            <a:ext cx="22352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dirty="0">
                <a:solidFill>
                  <a:srgbClr val="122D5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6</a:t>
            </a:r>
            <a:r>
              <a:rPr lang="zh-CN" altLang="en-US" sz="3200" b="1" dirty="0">
                <a:solidFill>
                  <a:srgbClr val="122D5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，</a:t>
            </a:r>
            <a:r>
              <a:rPr lang="en-US" sz="3200" b="1" dirty="0">
                <a:solidFill>
                  <a:srgbClr val="122D5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9</a:t>
            </a:r>
            <a:r>
              <a:rPr lang="en-US" sz="3200" b="1" i="0" u="none" strike="noStrike" dirty="0">
                <a:solidFill>
                  <a:srgbClr val="122D5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00</a:t>
            </a:r>
            <a:endParaRPr lang="en-US" sz="1100" dirty="0"/>
          </a:p>
        </p:txBody>
      </p:sp>
      <p:sp>
        <p:nvSpPr>
          <p:cNvPr id="6" name="AutoShape 6"/>
          <p:cNvSpPr/>
          <p:nvPr/>
        </p:nvSpPr>
        <p:spPr>
          <a:xfrm>
            <a:off x="609600" y="2159000"/>
            <a:ext cx="22352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10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空机重量指标 kg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10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含发动机约 1,200</a:t>
            </a:r>
          </a:p>
        </p:txBody>
      </p:sp>
      <p:sp>
        <p:nvSpPr>
          <p:cNvPr id="7" name="AutoShape 7"/>
          <p:cNvSpPr/>
          <p:nvPr/>
        </p:nvSpPr>
        <p:spPr>
          <a:xfrm>
            <a:off x="2870200" y="1651000"/>
            <a:ext cx="381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96A0AC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＋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3276600" y="1574800"/>
            <a:ext cx="2032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22D5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1,000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3276600" y="2159000"/>
            <a:ext cx="20320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10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任务燃油 kg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10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巡航 832＋等待 138＋地面 30</a:t>
            </a:r>
          </a:p>
        </p:txBody>
      </p:sp>
      <p:sp>
        <p:nvSpPr>
          <p:cNvPr id="10" name="AutoShape 10"/>
          <p:cNvSpPr/>
          <p:nvPr/>
        </p:nvSpPr>
        <p:spPr>
          <a:xfrm>
            <a:off x="5359400" y="1651000"/>
            <a:ext cx="381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96A0AC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＋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5765800" y="1574800"/>
            <a:ext cx="2032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dirty="0">
                <a:solidFill>
                  <a:srgbClr val="122D5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6</a:t>
            </a:r>
            <a:r>
              <a:rPr lang="zh-CN" altLang="en-US" sz="3200" b="1" dirty="0">
                <a:solidFill>
                  <a:srgbClr val="122D5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，</a:t>
            </a:r>
            <a:r>
              <a:rPr lang="en-US" sz="3200" b="1" dirty="0">
                <a:solidFill>
                  <a:srgbClr val="122D5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0</a:t>
            </a:r>
            <a:r>
              <a:rPr lang="en-US" sz="3200" b="1" i="0" u="none" strike="noStrike" dirty="0">
                <a:solidFill>
                  <a:srgbClr val="122D5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00</a:t>
            </a:r>
            <a:endParaRPr lang="en-US" sz="1100" dirty="0"/>
          </a:p>
        </p:txBody>
      </p:sp>
      <p:sp>
        <p:nvSpPr>
          <p:cNvPr id="12" name="AutoShape 12"/>
          <p:cNvSpPr/>
          <p:nvPr/>
        </p:nvSpPr>
        <p:spPr>
          <a:xfrm>
            <a:off x="5765800" y="2159000"/>
            <a:ext cx="20320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10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有效商载 kg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10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占 MTOW 约 40%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848600" y="1651000"/>
            <a:ext cx="381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E8772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＝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255000" y="1498600"/>
            <a:ext cx="3327400" cy="1168400"/>
          </a:xfrm>
          <a:prstGeom prst="roundRect">
            <a:avLst>
              <a:gd name="adj" fmla="val 0"/>
            </a:avLst>
          </a:prstGeom>
          <a:solidFill>
            <a:srgbClr val="122D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8458200" y="1625600"/>
            <a:ext cx="2921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400" b="1" i="0" u="none" strike="noStrike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13,900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458200" y="2209800"/>
            <a:ext cx="292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FFFFFF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MTOW kg（锁定）</a:t>
            </a:r>
            <a:endParaRPr lang="en-US" sz="1100"/>
          </a:p>
        </p:txBody>
      </p:sp>
      <p:graphicFrame>
        <p:nvGraphicFramePr>
          <p:cNvPr id="17" name="Table 17"/>
          <p:cNvGraphicFramePr>
            <a:graphicFrameLocks noGrp="1"/>
          </p:cNvGraphicFramePr>
          <p:nvPr/>
        </p:nvGraphicFramePr>
        <p:xfrm>
          <a:off x="609600" y="2895600"/>
          <a:ext cx="10972800" cy="31496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56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重量分组</a:t>
                      </a:r>
                      <a:endParaRPr lang="en-US" sz="1100"/>
                    </a:p>
                  </a:txBody>
                  <a:tcPr marL="101600" marR="1016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22D5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当前估算 kg</a:t>
                      </a:r>
                      <a:endParaRPr lang="en-US" sz="1100"/>
                    </a:p>
                  </a:txBody>
                  <a:tcPr marL="101600" marR="1016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22D5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承诺余度 kg</a:t>
                      </a:r>
                      <a:endParaRPr lang="en-US" sz="1100"/>
                    </a:p>
                  </a:txBody>
                  <a:tcPr marL="101600" marR="1016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22D5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说明</a:t>
                      </a:r>
                      <a:endParaRPr lang="en-US" sz="1100"/>
                    </a:p>
                  </a:txBody>
                  <a:tcPr marL="101600" marR="1016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22D5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机翼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930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—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双梁翼盒、24.1 m 分三段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尾翼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282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—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高平尾双梁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机身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1,170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结构 170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半硬壳三段式复材机身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起落架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542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—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前三点可收放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短舱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194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—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四发翼吊短舱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动力系统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1,700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动力 70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含发动机约 1,200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系统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1,250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系统 60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飞控、航电、电气等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货运设施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413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货运 20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跳板门、系留、地板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合计当前估算</a:t>
                      </a:r>
                      <a:endParaRPr lang="en-US" sz="1100"/>
                    </a:p>
                  </a:txBody>
                  <a:tcPr marL="101600" marR="101600" marT="82550" marB="825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3F9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6,708</a:t>
                      </a:r>
                      <a:endParaRPr lang="en-US" sz="1100"/>
                    </a:p>
                  </a:txBody>
                  <a:tcPr marL="101600" marR="101600" marT="82550" marB="825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3F9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分组 320</a:t>
                      </a:r>
                      <a:endParaRPr lang="en-US" sz="1100"/>
                    </a:p>
                  </a:txBody>
                  <a:tcPr marL="101600" marR="101600" marT="82550" marB="825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3F9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指标 7,400 kg，余度约 692 kg（占指标 9.4%）</a:t>
                      </a:r>
                      <a:endParaRPr lang="en-US" sz="1100"/>
                    </a:p>
                  </a:txBody>
                  <a:tcPr marL="101600" marR="101600" marT="82550" marB="825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3F9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8" name="AutoShape 18"/>
          <p:cNvSpPr/>
          <p:nvPr/>
        </p:nvSpPr>
        <p:spPr>
          <a:xfrm>
            <a:off x="609600" y="6070600"/>
            <a:ext cx="109728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8C949E"/>
                </a:solidFill>
                <a:latin typeface="Noto Sans SC"/>
                <a:ea typeface="Noto Sans SC"/>
                <a:cs typeface="Noto Sans SC"/>
                <a:sym typeface="Noto Sans SC"/>
              </a:rPr>
              <a:t>注：余度燃尽门槛 PDR ≥ 340 kg、CDR ≥ 200 kg、首飞 ≥ 100 kg，先动用分组承诺、后动用管理储备。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0414000" y="6426200"/>
            <a:ext cx="11684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8C949E"/>
                </a:solidFill>
                <a:latin typeface="Noto Sans SC"/>
                <a:ea typeface="Noto Sans SC"/>
                <a:cs typeface="Noto Sans SC"/>
                <a:sym typeface="Noto Sans SC"/>
              </a:rPr>
              <a:t>07 / 30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09600" y="355600"/>
            <a:ext cx="7620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E8772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1.4 FLIGHT PERFORMANCE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9600" y="584200"/>
            <a:ext cx="109728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500" b="1" i="0" u="none" strike="noStrike" dirty="0" err="1">
                <a:solidFill>
                  <a:srgbClr val="122034"/>
                </a:solidFill>
                <a:latin typeface="Noto Sans SC"/>
                <a:ea typeface="Noto Sans SC"/>
                <a:cs typeface="Noto Sans SC"/>
                <a:sym typeface="Noto Sans SC"/>
              </a:rPr>
              <a:t>飞行性能锁定值：巡航</a:t>
            </a:r>
            <a:r>
              <a:rPr lang="en-US" sz="2500" b="1" i="0" u="none" strike="noStrike" dirty="0">
                <a:solidFill>
                  <a:srgbClr val="122034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2500" b="1" dirty="0">
                <a:solidFill>
                  <a:srgbClr val="122034"/>
                </a:solidFill>
                <a:latin typeface="Noto Sans SC"/>
                <a:ea typeface="Noto Sans SC"/>
                <a:cs typeface="Noto Sans SC"/>
                <a:sym typeface="Noto Sans SC"/>
              </a:rPr>
              <a:t>30</a:t>
            </a:r>
            <a:r>
              <a:rPr lang="en-US" sz="2500" b="1" i="0" u="none" strike="noStrike" dirty="0">
                <a:solidFill>
                  <a:srgbClr val="122034"/>
                </a:solidFill>
                <a:latin typeface="Noto Sans SC"/>
                <a:ea typeface="Noto Sans SC"/>
                <a:cs typeface="Noto Sans SC"/>
                <a:sym typeface="Noto Sans SC"/>
              </a:rPr>
              <a:t>0 km/h、</a:t>
            </a:r>
            <a:r>
              <a:rPr lang="zh-CN" altLang="en-US" sz="2500" b="1" i="0" u="none" strike="noStrike" dirty="0">
                <a:solidFill>
                  <a:srgbClr val="122034"/>
                </a:solidFill>
                <a:latin typeface="Noto Sans SC"/>
                <a:ea typeface="Noto Sans SC"/>
                <a:cs typeface="Noto Sans SC"/>
                <a:sym typeface="Noto Sans SC"/>
              </a:rPr>
              <a:t>转场</a:t>
            </a:r>
            <a:r>
              <a:rPr lang="en-US" sz="2500" b="1" i="0" u="none" strike="noStrike" dirty="0" err="1">
                <a:solidFill>
                  <a:srgbClr val="122034"/>
                </a:solidFill>
                <a:latin typeface="Noto Sans SC"/>
                <a:ea typeface="Noto Sans SC"/>
                <a:cs typeface="Noto Sans SC"/>
                <a:sym typeface="Noto Sans SC"/>
              </a:rPr>
              <a:t>航程</a:t>
            </a:r>
            <a:r>
              <a:rPr lang="en-US" sz="2500" b="1" i="0" u="none" strike="noStrike" dirty="0">
                <a:solidFill>
                  <a:srgbClr val="122034"/>
                </a:solidFill>
                <a:latin typeface="Noto Sans SC"/>
                <a:ea typeface="Noto Sans SC"/>
                <a:cs typeface="Noto Sans SC"/>
                <a:sym typeface="Noto Sans SC"/>
              </a:rPr>
              <a:t> 2</a:t>
            </a:r>
            <a:r>
              <a:rPr lang="zh-CN" altLang="en-US" sz="2500" b="1" i="0" u="none" strike="noStrike" dirty="0">
                <a:solidFill>
                  <a:srgbClr val="122034"/>
                </a:solidFill>
                <a:latin typeface="Noto Sans SC"/>
                <a:ea typeface="Noto Sans SC"/>
                <a:cs typeface="Noto Sans SC"/>
                <a:sym typeface="Noto Sans SC"/>
              </a:rPr>
              <a:t>，</a:t>
            </a:r>
            <a:r>
              <a:rPr lang="en-US" sz="2500" b="1" i="0" u="none" strike="noStrike" dirty="0">
                <a:solidFill>
                  <a:srgbClr val="122034"/>
                </a:solidFill>
                <a:latin typeface="Noto Sans SC"/>
                <a:ea typeface="Noto Sans SC"/>
                <a:cs typeface="Noto Sans SC"/>
                <a:sym typeface="Noto Sans SC"/>
              </a:rPr>
              <a:t>800 </a:t>
            </a:r>
            <a:r>
              <a:rPr lang="en-US" sz="2500" b="1" i="0" u="none" strike="noStrike" dirty="0" err="1">
                <a:solidFill>
                  <a:srgbClr val="122034"/>
                </a:solidFill>
                <a:latin typeface="Noto Sans SC"/>
                <a:ea typeface="Noto Sans SC"/>
                <a:cs typeface="Noto Sans SC"/>
                <a:sym typeface="Noto Sans SC"/>
              </a:rPr>
              <a:t>km、短距起降</a:t>
            </a:r>
            <a:endParaRPr lang="en-US" sz="1100" dirty="0"/>
          </a:p>
        </p:txBody>
      </p:sp>
      <p:sp>
        <p:nvSpPr>
          <p:cNvPr id="4" name="AutoShape 4"/>
          <p:cNvSpPr/>
          <p:nvPr/>
        </p:nvSpPr>
        <p:spPr>
          <a:xfrm>
            <a:off x="609600" y="1193800"/>
            <a:ext cx="508000" cy="38100"/>
          </a:xfrm>
          <a:prstGeom prst="roundRect">
            <a:avLst>
              <a:gd name="adj" fmla="val 0"/>
            </a:avLst>
          </a:prstGeom>
          <a:solidFill>
            <a:srgbClr val="E8772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graphicFrame>
        <p:nvGraphicFramePr>
          <p:cNvPr id="5" name="Table 5"/>
          <p:cNvGraphicFramePr>
            <a:graphicFrameLocks noGrp="1"/>
          </p:cNvGraphicFramePr>
          <p:nvPr/>
        </p:nvGraphicFramePr>
        <p:xfrm>
          <a:off x="609600" y="1498600"/>
          <a:ext cx="10972800" cy="40894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41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73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性能项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22D5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数值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22D5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口径 / 限制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22D5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经济巡航速度</a:t>
                      </a:r>
                      <a:endParaRPr lang="en-US" sz="110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300 km/h</a:t>
                      </a:r>
                      <a:endParaRPr lang="en-US" sz="110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市场运营口径</a:t>
                      </a:r>
                      <a:endParaRPr lang="en-US" sz="1100"/>
                    </a:p>
                  </a:txBody>
                  <a:tcPr marL="101600" marR="1016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锁定巡航速度</a:t>
                      </a:r>
                      <a:endParaRPr lang="en-US" sz="110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280 km/h</a:t>
                      </a:r>
                      <a:endParaRPr lang="en-US" sz="110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概念设计锁定基线</a:t>
                      </a:r>
                      <a:endParaRPr lang="en-US" sz="1100"/>
                    </a:p>
                  </a:txBody>
                  <a:tcPr marL="101600" marR="1016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标准任务航程</a:t>
                      </a:r>
                      <a:endParaRPr lang="en-US" sz="110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1,000 km</a:t>
                      </a:r>
                      <a:endParaRPr lang="en-US" sz="110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5.5 t 商载、现实油耗口径；发动机达标约 1,400 km</a:t>
                      </a:r>
                      <a:endParaRPr lang="en-US" sz="1100"/>
                    </a:p>
                  </a:txBody>
                  <a:tcPr marL="101600" marR="1016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转场航程</a:t>
                      </a:r>
                      <a:endParaRPr lang="en-US" sz="110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2,800 km</a:t>
                      </a:r>
                      <a:endParaRPr lang="en-US" sz="110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商载 4 t 布局</a:t>
                      </a:r>
                      <a:endParaRPr lang="en-US" sz="1100"/>
                    </a:p>
                  </a:txBody>
                  <a:tcPr marL="101600" marR="1016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航时</a:t>
                      </a:r>
                      <a:endParaRPr lang="en-US" sz="110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3.6＋0.75 h</a:t>
                      </a:r>
                      <a:endParaRPr lang="en-US" sz="110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含 45 min 备份燃油</a:t>
                      </a:r>
                      <a:endParaRPr lang="en-US" sz="1100"/>
                    </a:p>
                  </a:txBody>
                  <a:tcPr marL="101600" marR="1016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实用升限</a:t>
                      </a:r>
                      <a:endParaRPr lang="en-US" sz="110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7,000 m</a:t>
                      </a:r>
                      <a:endParaRPr lang="en-US" sz="110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巡航升限</a:t>
                      </a:r>
                      <a:endParaRPr lang="en-US" sz="1100"/>
                    </a:p>
                  </a:txBody>
                  <a:tcPr marL="101600" marR="1016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起飞 / 着陆滑跑</a:t>
                      </a:r>
                      <a:endParaRPr lang="en-US" sz="110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204–230 / 296 m</a:t>
                      </a:r>
                      <a:endParaRPr lang="en-US" sz="110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主轮离地 / 着陆；简易道面适用 200–300 m</a:t>
                      </a:r>
                      <a:endParaRPr lang="en-US" sz="1100"/>
                    </a:p>
                  </a:txBody>
                  <a:tcPr marL="101600" marR="1016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最大速度</a:t>
                      </a:r>
                      <a:endParaRPr lang="en-US" sz="110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约 405 km/h</a:t>
                      </a:r>
                      <a:endParaRPr lang="en-US" sz="110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高度 3,000 m</a:t>
                      </a:r>
                      <a:endParaRPr lang="en-US" sz="1100"/>
                    </a:p>
                  </a:txBody>
                  <a:tcPr marL="101600" marR="1016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海平面爬升率</a:t>
                      </a:r>
                      <a:endParaRPr lang="en-US" sz="110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10 m/s</a:t>
                      </a:r>
                      <a:endParaRPr lang="en-US" sz="110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ISA+0、全发正常</a:t>
                      </a:r>
                      <a:endParaRPr lang="en-US" sz="1100"/>
                    </a:p>
                  </a:txBody>
                  <a:tcPr marL="101600" marR="1016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翼载荷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216 kg/㎡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锁定值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AutoShape 6"/>
          <p:cNvSpPr/>
          <p:nvPr/>
        </p:nvSpPr>
        <p:spPr>
          <a:xfrm>
            <a:off x="609600" y="5689600"/>
            <a:ext cx="109728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000" b="0" i="0" u="none" strike="noStrike">
                <a:solidFill>
                  <a:srgbClr val="8C949E"/>
                </a:solidFill>
                <a:latin typeface="Noto Sans SC"/>
                <a:ea typeface="Noto Sans SC"/>
                <a:cs typeface="Noto Sans SC"/>
                <a:sym typeface="Noto Sans SC"/>
              </a:rPr>
              <a:t>数据口径：概念设计报告锁定基线（巡航 280 km/h、任务航程 1,000 km）与市场运营口径（经济巡航 300 km/h、4 t 商载转场 2,800 km）并列，配载方案不同，航程不同。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3978">
            <a:off x="609604" y="6318250"/>
            <a:ext cx="10972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CE1E7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609600" y="6426200"/>
            <a:ext cx="508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8C949E"/>
                </a:solidFill>
                <a:latin typeface="Noto Sans SC"/>
                <a:ea typeface="Noto Sans SC"/>
                <a:cs typeface="Noto Sans SC"/>
                <a:sym typeface="Noto Sans SC"/>
              </a:rPr>
              <a:t>银河重卡 M-139 · 大型无人运输机产品手册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0414000" y="6426200"/>
            <a:ext cx="11684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8C949E"/>
                </a:solidFill>
                <a:latin typeface="Noto Sans SC"/>
                <a:ea typeface="Noto Sans SC"/>
                <a:cs typeface="Noto Sans SC"/>
                <a:sym typeface="Noto Sans SC"/>
              </a:rPr>
              <a:t>08 / 30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09600" y="355600"/>
            <a:ext cx="7620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E8772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1.5 PROPULSION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9600" y="584200"/>
            <a:ext cx="109728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500" b="1" i="0" u="none" strike="noStrike" dirty="0" err="1">
                <a:solidFill>
                  <a:srgbClr val="122034"/>
                </a:solidFill>
                <a:latin typeface="Noto Sans SC"/>
                <a:ea typeface="Noto Sans SC"/>
                <a:cs typeface="Noto Sans SC"/>
                <a:sym typeface="Noto Sans SC"/>
              </a:rPr>
              <a:t>四发</a:t>
            </a:r>
            <a:r>
              <a:rPr lang="en-US" sz="2500" b="1" i="0" u="none" strike="noStrike" dirty="0">
                <a:solidFill>
                  <a:srgbClr val="122034"/>
                </a:solidFill>
                <a:latin typeface="Noto Sans SC"/>
                <a:ea typeface="Noto Sans SC"/>
                <a:cs typeface="Noto Sans SC"/>
                <a:sym typeface="Noto Sans SC"/>
              </a:rPr>
              <a:t> 1,0</a:t>
            </a:r>
            <a:r>
              <a:rPr lang="en-US" sz="2500" b="1" dirty="0">
                <a:solidFill>
                  <a:srgbClr val="122034"/>
                </a:solidFill>
                <a:latin typeface="Noto Sans SC"/>
                <a:ea typeface="Noto Sans SC"/>
                <a:cs typeface="Noto Sans SC"/>
                <a:sym typeface="Noto Sans SC"/>
              </a:rPr>
              <a:t>5</a:t>
            </a:r>
            <a:r>
              <a:rPr lang="en-US" sz="2500" b="1" i="0" u="none" strike="noStrike" dirty="0">
                <a:solidFill>
                  <a:srgbClr val="122034"/>
                </a:solidFill>
                <a:latin typeface="Noto Sans SC"/>
                <a:ea typeface="Noto Sans SC"/>
                <a:cs typeface="Noto Sans SC"/>
                <a:sym typeface="Noto Sans SC"/>
              </a:rPr>
              <a:t>0 hp </a:t>
            </a:r>
            <a:r>
              <a:rPr lang="en-US" sz="2500" b="1" i="0" u="none" strike="noStrike" dirty="0" err="1">
                <a:solidFill>
                  <a:srgbClr val="122034"/>
                </a:solidFill>
                <a:latin typeface="Noto Sans SC"/>
                <a:ea typeface="Noto Sans SC"/>
                <a:cs typeface="Noto Sans SC"/>
                <a:sym typeface="Noto Sans SC"/>
              </a:rPr>
              <a:t>自研活塞，总功率</a:t>
            </a:r>
            <a:r>
              <a:rPr lang="en-US" sz="2500" b="1" i="0" u="none" strike="noStrike" dirty="0">
                <a:solidFill>
                  <a:srgbClr val="122034"/>
                </a:solidFill>
                <a:latin typeface="Noto Sans SC"/>
                <a:ea typeface="Noto Sans SC"/>
                <a:cs typeface="Noto Sans SC"/>
                <a:sym typeface="Noto Sans SC"/>
              </a:rPr>
              <a:t> 4,200 hp</a:t>
            </a:r>
            <a:endParaRPr lang="en-US" sz="1100" dirty="0"/>
          </a:p>
        </p:txBody>
      </p:sp>
      <p:sp>
        <p:nvSpPr>
          <p:cNvPr id="4" name="AutoShape 4"/>
          <p:cNvSpPr/>
          <p:nvPr/>
        </p:nvSpPr>
        <p:spPr>
          <a:xfrm>
            <a:off x="609600" y="1193800"/>
            <a:ext cx="508000" cy="38100"/>
          </a:xfrm>
          <a:prstGeom prst="roundRect">
            <a:avLst>
              <a:gd name="adj" fmla="val 0"/>
            </a:avLst>
          </a:prstGeom>
          <a:solidFill>
            <a:srgbClr val="E8772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cxnSp>
        <p:nvCxnSpPr>
          <p:cNvPr id="5" name="Connector 5"/>
          <p:cNvCxnSpPr/>
          <p:nvPr/>
        </p:nvCxnSpPr>
        <p:spPr>
          <a:xfrm rot="-3978">
            <a:off x="609604" y="1517650"/>
            <a:ext cx="10972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9DEE4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609600" y="1676400"/>
            <a:ext cx="2540000" cy="609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600" b="1" i="0" u="none" strike="noStrike" dirty="0">
                <a:solidFill>
                  <a:srgbClr val="122D5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4×1,050 hp</a:t>
            </a:r>
            <a:endParaRPr lang="en-US" sz="1100" dirty="0"/>
          </a:p>
        </p:txBody>
      </p:sp>
      <p:sp>
        <p:nvSpPr>
          <p:cNvPr id="7" name="AutoShape 7"/>
          <p:cNvSpPr/>
          <p:nvPr/>
        </p:nvSpPr>
        <p:spPr>
          <a:xfrm>
            <a:off x="609600" y="2336800"/>
            <a:ext cx="254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单发起飞功率（2 min）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5353546">
            <a:off x="2857500" y="2139993"/>
            <a:ext cx="939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9DEE4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3632200" y="1676400"/>
            <a:ext cx="2540000" cy="609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122D5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4,200 hp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3632200" y="2336800"/>
            <a:ext cx="254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总功率 ≈ 3,132 kW</a:t>
            </a:r>
            <a:endParaRPr lang="en-US" sz="1100"/>
          </a:p>
        </p:txBody>
      </p:sp>
      <p:cxnSp>
        <p:nvCxnSpPr>
          <p:cNvPr id="11" name="Connector 11"/>
          <p:cNvCxnSpPr/>
          <p:nvPr/>
        </p:nvCxnSpPr>
        <p:spPr>
          <a:xfrm rot="5353546">
            <a:off x="5753100" y="2139993"/>
            <a:ext cx="939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9DEE4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AutoShape 12"/>
          <p:cNvSpPr/>
          <p:nvPr/>
        </p:nvSpPr>
        <p:spPr>
          <a:xfrm>
            <a:off x="6527800" y="1676400"/>
            <a:ext cx="2540000" cy="609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122D5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700 hp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527800" y="2336800"/>
            <a:ext cx="254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单发持续功率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5353546">
            <a:off x="8648700" y="2139993"/>
            <a:ext cx="939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9DEE4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9423400" y="1676400"/>
            <a:ext cx="2540000" cy="609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E8772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0.45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9423400" y="2336800"/>
            <a:ext cx="2159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起飞静推重比目标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3978">
            <a:off x="609604" y="2813050"/>
            <a:ext cx="10972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9DEE4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AutoShape 18"/>
          <p:cNvSpPr/>
          <p:nvPr/>
        </p:nvSpPr>
        <p:spPr>
          <a:xfrm>
            <a:off x="609600" y="3048000"/>
            <a:ext cx="52832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122D52"/>
                </a:solidFill>
                <a:latin typeface="Noto Sans SC"/>
                <a:ea typeface="Noto Sans SC"/>
                <a:cs typeface="Noto Sans SC"/>
                <a:sym typeface="Noto Sans SC"/>
              </a:rPr>
              <a:t>翼吊安装 · 滑流增升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09600" y="3403600"/>
            <a:ext cx="52832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200" b="0" i="0" u="none" strike="noStrike">
                <a:solidFill>
                  <a:srgbClr val="465260"/>
                </a:solidFill>
                <a:latin typeface="Noto Sans SC"/>
                <a:ea typeface="Noto Sans SC"/>
                <a:cs typeface="Noto Sans SC"/>
                <a:sym typeface="Noto Sans SC"/>
              </a:rPr>
              <a:t>四台发动机翼吊布置，螺旋桨滑流覆盖机翼，兼顾动力增升与单发失效操纵；四发布局天然具备高安全裕度。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6299200" y="3048000"/>
            <a:ext cx="52832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 dirty="0" err="1">
                <a:solidFill>
                  <a:srgbClr val="122D52"/>
                </a:solidFill>
                <a:latin typeface="Noto Sans SC"/>
                <a:ea typeface="Noto Sans SC"/>
                <a:cs typeface="Noto Sans SC"/>
                <a:sym typeface="Noto Sans SC"/>
              </a:rPr>
              <a:t>自研</a:t>
            </a:r>
            <a:r>
              <a:rPr lang="en-US" sz="1400" b="1" i="0" u="none" strike="noStrike" dirty="0">
                <a:solidFill>
                  <a:srgbClr val="122D52"/>
                </a:solidFill>
                <a:latin typeface="Noto Sans SC"/>
                <a:ea typeface="Noto Sans SC"/>
                <a:cs typeface="Noto Sans SC"/>
                <a:sym typeface="Noto Sans SC"/>
              </a:rPr>
              <a:t> OP-1</a:t>
            </a:r>
            <a:r>
              <a:rPr lang="zh-CN" altLang="en-US" sz="1400" b="1" i="0" u="none" strike="noStrike" dirty="0">
                <a:solidFill>
                  <a:srgbClr val="122D52"/>
                </a:solidFill>
                <a:latin typeface="Noto Sans SC"/>
                <a:ea typeface="Noto Sans SC"/>
                <a:cs typeface="Noto Sans SC"/>
                <a:sym typeface="Noto Sans SC"/>
              </a:rPr>
              <a:t>，</a:t>
            </a:r>
            <a:r>
              <a:rPr lang="en-US" sz="1400" b="1" i="0" u="none" strike="noStrike" dirty="0">
                <a:solidFill>
                  <a:srgbClr val="122D52"/>
                </a:solidFill>
                <a:latin typeface="Noto Sans SC"/>
                <a:ea typeface="Noto Sans SC"/>
                <a:cs typeface="Noto Sans SC"/>
                <a:sym typeface="Noto Sans SC"/>
              </a:rPr>
              <a:t>000T </a:t>
            </a:r>
            <a:r>
              <a:rPr lang="en-US" sz="1400" b="1" i="0" u="none" strike="noStrike" dirty="0" err="1">
                <a:solidFill>
                  <a:srgbClr val="122D52"/>
                </a:solidFill>
                <a:latin typeface="Noto Sans SC"/>
                <a:ea typeface="Noto Sans SC"/>
                <a:cs typeface="Noto Sans SC"/>
                <a:sym typeface="Noto Sans SC"/>
              </a:rPr>
              <a:t>涡轮增压活塞</a:t>
            </a:r>
            <a:endParaRPr lang="en-US" sz="1100" dirty="0"/>
          </a:p>
        </p:txBody>
      </p:sp>
      <p:sp>
        <p:nvSpPr>
          <p:cNvPr id="21" name="AutoShape 21"/>
          <p:cNvSpPr/>
          <p:nvPr/>
        </p:nvSpPr>
        <p:spPr>
          <a:xfrm>
            <a:off x="6299200" y="3403600"/>
            <a:ext cx="52832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200" b="0" i="0" u="none" strike="noStrike">
                <a:solidFill>
                  <a:srgbClr val="465260"/>
                </a:solidFill>
                <a:latin typeface="Noto Sans SC"/>
                <a:ea typeface="Noto Sans SC"/>
                <a:cs typeface="Noto Sans SC"/>
                <a:sym typeface="Noto Sans SC"/>
              </a:rPr>
              <a:t>自主研制，采购与大修成本显著低于涡桨，供应链自主可控，是 999 万元整机定价的底层支撑。</a:t>
            </a:r>
            <a:endParaRPr lang="en-US" sz="1100"/>
          </a:p>
        </p:txBody>
      </p:sp>
      <p:cxnSp>
        <p:nvCxnSpPr>
          <p:cNvPr id="22" name="Connector 22"/>
          <p:cNvCxnSpPr/>
          <p:nvPr/>
        </p:nvCxnSpPr>
        <p:spPr>
          <a:xfrm rot="-3978">
            <a:off x="609604" y="4667250"/>
            <a:ext cx="10972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E6EAE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" name="AutoShape 23"/>
          <p:cNvSpPr/>
          <p:nvPr/>
        </p:nvSpPr>
        <p:spPr>
          <a:xfrm>
            <a:off x="609600" y="4876800"/>
            <a:ext cx="52832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122D52"/>
                </a:solidFill>
                <a:latin typeface="Noto Sans SC"/>
                <a:ea typeface="Noto Sans SC"/>
                <a:cs typeface="Noto Sans SC"/>
                <a:sym typeface="Noto Sans SC"/>
              </a:rPr>
              <a:t>增升路线选择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609600" y="5232400"/>
            <a:ext cx="52832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200" b="0" i="0" u="none" strike="noStrike">
                <a:solidFill>
                  <a:srgbClr val="465260"/>
                </a:solidFill>
                <a:latin typeface="Noto Sans SC"/>
                <a:ea typeface="Noto Sans SC"/>
                <a:cs typeface="Noto Sans SC"/>
                <a:sym typeface="Noto Sans SC"/>
              </a:rPr>
              <a:t>活塞发动机无高压引气，不采用喷气式吹气增升；走螺旋桨滑流／动力增升＋多缝襟翼＋前缘缝翼路线。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6299200" y="4876800"/>
            <a:ext cx="52832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122D52"/>
                </a:solidFill>
                <a:latin typeface="Noto Sans SC"/>
                <a:ea typeface="Noto Sans SC"/>
                <a:cs typeface="Noto Sans SC"/>
                <a:sym typeface="Noto Sans SC"/>
              </a:rPr>
              <a:t>专项验证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6299200" y="5232400"/>
            <a:ext cx="52832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200" b="0" i="0" u="none" strike="noStrike">
                <a:solidFill>
                  <a:srgbClr val="465260"/>
                </a:solidFill>
                <a:latin typeface="Noto Sans SC"/>
                <a:ea typeface="Noto Sans SC"/>
                <a:cs typeface="Noto Sans SC"/>
                <a:sym typeface="Noto Sans SC"/>
              </a:rPr>
              <a:t>四发同步控制、散热、单发失效（OEI）专项试飞；功率载荷按 2 min 起飞功率为 3.31 kg/hp。</a:t>
            </a:r>
            <a:endParaRPr lang="en-US" sz="1100"/>
          </a:p>
        </p:txBody>
      </p:sp>
      <p:cxnSp>
        <p:nvCxnSpPr>
          <p:cNvPr id="27" name="Connector 27"/>
          <p:cNvCxnSpPr/>
          <p:nvPr/>
        </p:nvCxnSpPr>
        <p:spPr>
          <a:xfrm rot="-3978">
            <a:off x="609604" y="6318250"/>
            <a:ext cx="10972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CE1E7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" name="AutoShape 28"/>
          <p:cNvSpPr/>
          <p:nvPr/>
        </p:nvSpPr>
        <p:spPr>
          <a:xfrm>
            <a:off x="609600" y="6426200"/>
            <a:ext cx="508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8C949E"/>
                </a:solidFill>
                <a:latin typeface="Noto Sans SC"/>
                <a:ea typeface="Noto Sans SC"/>
                <a:cs typeface="Noto Sans SC"/>
                <a:sym typeface="Noto Sans SC"/>
              </a:rPr>
              <a:t>银河重卡 M-139 · 大型无人运输机产品手册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10414000" y="6426200"/>
            <a:ext cx="11684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8C949E"/>
                </a:solidFill>
                <a:latin typeface="Noto Sans SC"/>
                <a:ea typeface="Noto Sans SC"/>
                <a:cs typeface="Noto Sans SC"/>
                <a:sym typeface="Noto Sans SC"/>
              </a:rPr>
              <a:t>09 / 30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09600" y="355600"/>
            <a:ext cx="7620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E8772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1.6 STRUCTURE &amp; AVIONICS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9600" y="584200"/>
            <a:ext cx="109728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500" b="1" i="0" u="none" strike="noStrike">
                <a:solidFill>
                  <a:srgbClr val="122034"/>
                </a:solidFill>
                <a:latin typeface="Noto Sans SC"/>
                <a:ea typeface="Noto Sans SC"/>
                <a:cs typeface="Noto Sans SC"/>
                <a:sym typeface="Noto Sans SC"/>
              </a:rPr>
              <a:t>T800 复材主承力机身，三余度飞控自主可控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09600" y="1193800"/>
            <a:ext cx="508000" cy="38100"/>
          </a:xfrm>
          <a:prstGeom prst="roundRect">
            <a:avLst>
              <a:gd name="adj" fmla="val 0"/>
            </a:avLst>
          </a:prstGeom>
          <a:solidFill>
            <a:srgbClr val="E8772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609600" y="1498600"/>
            <a:ext cx="5283200" cy="3810000"/>
          </a:xfrm>
          <a:prstGeom prst="roundRect">
            <a:avLst>
              <a:gd name="adj" fmla="val 0"/>
            </a:avLst>
          </a:prstGeom>
          <a:solidFill>
            <a:srgbClr val="F4F6F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609600" y="1498600"/>
            <a:ext cx="5283200" cy="457200"/>
          </a:xfrm>
          <a:prstGeom prst="roundRect">
            <a:avLst>
              <a:gd name="adj" fmla="val 0"/>
            </a:avLst>
          </a:prstGeom>
          <a:solidFill>
            <a:srgbClr val="122D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838200" y="1574800"/>
            <a:ext cx="482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结构与材料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38200" y="2133600"/>
            <a:ext cx="4826000" cy="299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52400" indent="-152400" algn="l">
              <a:lnSpc>
                <a:spcPct val="145833"/>
              </a:lnSpc>
              <a:buClr>
                <a:srgbClr val="323E4C"/>
              </a:buClr>
              <a:buChar char="•"/>
              <a:defRPr/>
            </a:pPr>
            <a:r>
              <a:rPr lang="en-US" sz="1200" b="0" i="0" u="none" strike="noStrike">
                <a:solidFill>
                  <a:srgbClr val="323E4C"/>
                </a:solidFill>
                <a:latin typeface="Noto Sans SC"/>
                <a:ea typeface="Noto Sans SC"/>
                <a:cs typeface="Noto Sans SC"/>
                <a:sym typeface="Noto Sans SC"/>
              </a:rPr>
              <a:t>T-800 碳 / 环氧复材占比约 72%，铝 12%、钛 8%、钢 6%、其他 2%。</a:t>
            </a:r>
            <a:endParaRPr lang="en-US" sz="1100"/>
          </a:p>
          <a:p>
            <a:pPr marL="152400" indent="-152400" algn="l">
              <a:lnSpc>
                <a:spcPct val="145833"/>
              </a:lnSpc>
              <a:buClr>
                <a:srgbClr val="323E4C"/>
              </a:buClr>
              <a:buChar char="•"/>
            </a:pPr>
            <a:r>
              <a:rPr lang="en-US" sz="1200" b="0" i="0" u="none" strike="noStrike">
                <a:solidFill>
                  <a:srgbClr val="323E4C"/>
                </a:solidFill>
                <a:latin typeface="Noto Sans SC"/>
                <a:ea typeface="Noto Sans SC"/>
                <a:cs typeface="Noto Sans SC"/>
                <a:sym typeface="Noto Sans SC"/>
              </a:rPr>
              <a:t>机翼双梁翼盒＋中央翼盒贯穿机身上部；机身半硬壳三段式。</a:t>
            </a:r>
          </a:p>
          <a:p>
            <a:pPr marL="152400" indent="-152400" algn="l">
              <a:lnSpc>
                <a:spcPct val="145833"/>
              </a:lnSpc>
              <a:buClr>
                <a:srgbClr val="323E4C"/>
              </a:buClr>
              <a:buChar char="•"/>
            </a:pPr>
            <a:r>
              <a:rPr lang="en-US" sz="1200" b="0" i="0" u="none" strike="noStrike">
                <a:solidFill>
                  <a:srgbClr val="323E4C"/>
                </a:solidFill>
                <a:latin typeface="Noto Sans SC"/>
                <a:ea typeface="Noto Sans SC"/>
                <a:cs typeface="Noto Sans SC"/>
                <a:sym typeface="Noto Sans SC"/>
              </a:rPr>
              <a:t>热压罐共固化成型，机翼分三段，外翼单件最长 9.5 m。</a:t>
            </a:r>
          </a:p>
          <a:p>
            <a:pPr marL="152400" indent="-152400" algn="l">
              <a:lnSpc>
                <a:spcPct val="145833"/>
              </a:lnSpc>
              <a:buClr>
                <a:srgbClr val="323E4C"/>
              </a:buClr>
              <a:buChar char="•"/>
            </a:pPr>
            <a:r>
              <a:rPr lang="en-US" sz="1200" b="0" i="0" u="none" strike="noStrike">
                <a:solidFill>
                  <a:srgbClr val="323E4C"/>
                </a:solidFill>
                <a:latin typeface="Noto Sans SC"/>
                <a:ea typeface="Noto Sans SC"/>
                <a:cs typeface="Noto Sans SC"/>
                <a:sym typeface="Noto Sans SC"/>
              </a:rPr>
              <a:t>防电偶腐蚀设计，雷击防护按 AC20-107B 符合性验证。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6299200" y="1498600"/>
            <a:ext cx="5283200" cy="3810000"/>
          </a:xfrm>
          <a:prstGeom prst="roundRect">
            <a:avLst>
              <a:gd name="adj" fmla="val 0"/>
            </a:avLst>
          </a:prstGeom>
          <a:solidFill>
            <a:srgbClr val="F4F6F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6299200" y="1498600"/>
            <a:ext cx="5283200" cy="457200"/>
          </a:xfrm>
          <a:prstGeom prst="roundRect">
            <a:avLst>
              <a:gd name="adj" fmla="val 0"/>
            </a:avLst>
          </a:prstGeom>
          <a:solidFill>
            <a:srgbClr val="122D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527800" y="1574800"/>
            <a:ext cx="482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航电 · 飞控 · 链路</a:t>
            </a:r>
            <a:endParaRPr lang="en-US" sz="11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AutoShape 12"/>
              <p:cNvSpPr/>
              <p:nvPr/>
            </p:nvSpPr>
            <p:spPr>
              <a:xfrm>
                <a:off x="6527800" y="2133600"/>
                <a:ext cx="4826000" cy="2997200"/>
              </a:xfrm>
              <a:prstGeom prst="rect">
                <a:avLst/>
              </a:prstGeom>
              <a:noFill/>
              <a:ln w="12700" cap="flat" cmpd="sng">
                <a:noFill/>
                <a:prstDash val="solid"/>
                <a:round/>
              </a:ln>
            </p:spPr>
            <p:txBody>
              <a:bodyPr vert="horz" wrap="square" lIns="0" tIns="0" rIns="0" bIns="0" rtlCol="0" anchor="ctr" anchorCtr="0"/>
              <a:lstStyle/>
              <a:p>
                <a:pPr marL="152400" indent="-152400" algn="l">
                  <a:lnSpc>
                    <a:spcPct val="145833"/>
                  </a:lnSpc>
                  <a:buClr>
                    <a:srgbClr val="323E4C"/>
                  </a:buClr>
                  <a:buChar char="•"/>
                  <a:defRPr/>
                </a:pPr>
                <a:r>
                  <a:rPr lang="en-US" sz="1200" b="0" i="0" u="none" strike="noStrike">
                    <a:solidFill>
                      <a:srgbClr val="323E4C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a:t>三余度异构飞控计算机，IMU / GNSS / 气压 / 空速 / 备份导航冗余。</a:t>
                </a:r>
                <a:endParaRPr lang="en-US" sz="1100"/>
              </a:p>
              <a:p>
                <a:pPr marL="152400" indent="-152400" algn="l">
                  <a:lnSpc>
                    <a:spcPct val="145833"/>
                  </a:lnSpc>
                  <a:buClr>
                    <a:srgbClr val="323E4C"/>
                  </a:buClr>
                  <a:buChar char="•"/>
                </a:pPr>
                <a:r>
                  <a:rPr lang="en-US" sz="1200" b="0" i="0" u="none" strike="noStrike">
                    <a:solidFill>
                      <a:srgbClr val="323E4C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a:t>自主飞行控制、故障检测与隔离（FDI）与应急处置逻辑。</a:t>
                </a:r>
              </a:p>
              <a:p>
                <a:pPr marL="152400" indent="-152400" algn="l">
                  <a:lnSpc>
                    <a:spcPct val="145833"/>
                  </a:lnSpc>
                  <a:buClr>
                    <a:srgbClr val="323E4C"/>
                  </a:buClr>
                  <a:buChar char="•"/>
                </a:pPr>
                <a:r>
                  <a:rPr lang="en-US" sz="1200" b="0" i="0" u="none" strike="noStrike">
                    <a:solidFill>
                      <a:srgbClr val="323E4C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a:t>视距＋卫星双链路；地面站任务规划、指控、数据处理、状态监控四功能。</a:t>
                </a:r>
              </a:p>
              <a:p>
                <a:pPr marL="152400" indent="-152400" algn="l">
                  <a:lnSpc>
                    <a:spcPct val="145833"/>
                  </a:lnSpc>
                  <a:buClr>
                    <a:srgbClr val="323E4C"/>
                  </a:buClr>
                  <a:buChar char="•"/>
                </a:pPr>
                <a:r>
                  <a:rPr lang="en-US" sz="1200" b="0" i="0" u="none" strike="noStrike">
                    <a:solidFill>
                      <a:srgbClr val="323E4C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a:t>安全目标：整机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sz="1200">
                            <a:solidFill>
                              <a:srgbClr val="323E4C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</m:ctrlPr>
                      </m:sSupPr>
                      <m:e>
                        <m:r>
                          <a:rPr sz="1200">
                            <a:solidFill>
                              <a:srgbClr val="323E4C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10</m:t>
                        </m:r>
                      </m:e>
                      <m:sup>
                        <m:r>
                          <a:rPr sz="1200">
                            <a:solidFill>
                              <a:srgbClr val="323E4C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−6.5</m:t>
                        </m:r>
                      </m:sup>
                    </m:sSup>
                  </m:oMath>
                </a14:m>
                <a:r>
                  <a:rPr lang="en-US" sz="1200" b="0" i="0" u="none" strike="noStrike">
                    <a:solidFill>
                      <a:srgbClr val="323E4C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a:t>、系统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sz="1200">
                            <a:solidFill>
                              <a:srgbClr val="323E4C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</m:ctrlPr>
                      </m:sSupPr>
                      <m:e>
                        <m:r>
                          <a:rPr sz="1200">
                            <a:solidFill>
                              <a:srgbClr val="323E4C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10</m:t>
                        </m:r>
                      </m:e>
                      <m:sup>
                        <m:r>
                          <a:rPr sz="1200">
                            <a:solidFill>
                              <a:srgbClr val="323E4C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−8</m:t>
                        </m:r>
                      </m:sup>
                    </m:sSup>
                  </m:oMath>
                </a14:m>
                <a:r>
                  <a:rPr lang="en-US" sz="1200" b="0" i="0" u="none" strike="noStrike">
                    <a:solidFill>
                      <a:srgbClr val="323E4C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a:t>／飞行小时，FMEA/FTA＋铁鸟台支撑。</a:t>
                </a:r>
              </a:p>
            </p:txBody>
          </p:sp>
        </mc:Choice>
        <mc:Fallback xmlns="">
          <p:sp>
            <p:nvSpPr>
              <p:cNvPr id="12" name="AutoShap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7800" y="2133600"/>
                <a:ext cx="4826000" cy="2997200"/>
              </a:xfrm>
              <a:prstGeom prst="rect">
                <a:avLst/>
              </a:prstGeom>
              <a:blipFill>
                <a:blip r:embed="rId3"/>
                <a:stretch>
                  <a:fillRect l="-1894"/>
                </a:stretch>
              </a:blipFill>
              <a:ln w="12700" cap="flat" cmpd="sng">
                <a:noFill/>
                <a:prstDash val="solid"/>
                <a:round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AutoShape 13"/>
          <p:cNvSpPr/>
          <p:nvPr/>
        </p:nvSpPr>
        <p:spPr>
          <a:xfrm>
            <a:off x="609600" y="5537200"/>
            <a:ext cx="10972800" cy="558800"/>
          </a:xfrm>
          <a:prstGeom prst="roundRect">
            <a:avLst>
              <a:gd name="adj" fmla="val 0"/>
            </a:avLst>
          </a:prstGeom>
          <a:solidFill>
            <a:srgbClr val="122034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838200" y="5664200"/>
            <a:ext cx="105156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环境包络：−40～+55 ℃　·　海拔 −500～3,000 m　·　防冰除冰　·　防盐雾　·　出勤率目标 95%</a:t>
            </a:r>
            <a:endParaRPr lang="en-US" sz="1100"/>
          </a:p>
        </p:txBody>
      </p:sp>
      <p:cxnSp>
        <p:nvCxnSpPr>
          <p:cNvPr id="15" name="Connector 15"/>
          <p:cNvCxnSpPr/>
          <p:nvPr/>
        </p:nvCxnSpPr>
        <p:spPr>
          <a:xfrm rot="-3978">
            <a:off x="609604" y="6318250"/>
            <a:ext cx="10972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CE1E7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AutoShape 16"/>
          <p:cNvSpPr/>
          <p:nvPr/>
        </p:nvSpPr>
        <p:spPr>
          <a:xfrm>
            <a:off x="609600" y="6426200"/>
            <a:ext cx="508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8C949E"/>
                </a:solidFill>
                <a:latin typeface="Noto Sans SC"/>
                <a:ea typeface="Noto Sans SC"/>
                <a:cs typeface="Noto Sans SC"/>
                <a:sym typeface="Noto Sans SC"/>
              </a:rPr>
              <a:t>银河重卡 M-139 · 大型无人运输机产品手册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0414000" y="6426200"/>
            <a:ext cx="11684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8C949E"/>
                </a:solidFill>
                <a:latin typeface="Noto Sans SC"/>
                <a:ea typeface="Noto Sans SC"/>
                <a:cs typeface="Noto Sans SC"/>
                <a:sym typeface="Noto Sans SC"/>
              </a:rPr>
              <a:t>10 / 30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l="62" r="6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08111E">
                  <a:alpha val="88000"/>
                </a:srgbClr>
              </a:gs>
              <a:gs pos="45000">
                <a:srgbClr val="08111E">
                  <a:alpha val="55000"/>
                </a:srgbClr>
              </a:gs>
              <a:gs pos="100000">
                <a:srgbClr val="08111E">
                  <a:alpha val="12000"/>
                </a:srgbClr>
              </a:gs>
            </a:gsLst>
            <a:lin ang="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874000" y="762000"/>
            <a:ext cx="3810000" cy="279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20000" b="1" i="0" u="none" strike="noStrike">
                <a:solidFill>
                  <a:srgbClr val="FFFFFF">
                    <a:alpha val="14118"/>
                  </a:srgbClr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02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12800" y="2692400"/>
            <a:ext cx="508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E8772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CHAPTER 02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3098800"/>
            <a:ext cx="7112000" cy="812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货运能力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812800" y="4038600"/>
            <a:ext cx="635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FFFFFF">
                    <a:alpha val="74902"/>
                  </a:srgbClr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CARGO CAPABILITY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45230">
            <a:off x="812842" y="4514850"/>
            <a:ext cx="965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E87722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9" name="AutoShape 9"/>
          <p:cNvSpPr/>
          <p:nvPr/>
        </p:nvSpPr>
        <p:spPr>
          <a:xfrm>
            <a:off x="812800" y="4724400"/>
            <a:ext cx="6350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1666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91 m³ 贯通货舱与跳板尾门，兼容集装箱、集装板、冷藏与特种设备，配合标准任务剖面实现端到端快运。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2800" y="6248400"/>
            <a:ext cx="762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FFFFFF">
                    <a:alpha val="6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货舱与装卸 · 任务剖面 · 集装设备适配（上 / 下）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09600" y="355600"/>
            <a:ext cx="7620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E8772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2.1 CARGO HOLD &amp; LOADING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9600" y="584200"/>
            <a:ext cx="109728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500" b="1" i="0" u="none" strike="noStrike">
                <a:solidFill>
                  <a:srgbClr val="122034"/>
                </a:solidFill>
                <a:latin typeface="Noto Sans SC"/>
                <a:ea typeface="Noto Sans SC"/>
                <a:cs typeface="Noto Sans SC"/>
                <a:sym typeface="Noto Sans SC"/>
              </a:rPr>
              <a:t>91 m³ 贯通货舱，跳板尾门与卡车货台平齐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09600" y="1193800"/>
            <a:ext cx="508000" cy="38100"/>
          </a:xfrm>
          <a:prstGeom prst="roundRect">
            <a:avLst>
              <a:gd name="adj" fmla="val 0"/>
            </a:avLst>
          </a:prstGeom>
          <a:solidFill>
            <a:srgbClr val="E8772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cxnSp>
        <p:nvCxnSpPr>
          <p:cNvPr id="5" name="Connector 5"/>
          <p:cNvCxnSpPr/>
          <p:nvPr/>
        </p:nvCxnSpPr>
        <p:spPr>
          <a:xfrm rot="-3978">
            <a:off x="609604" y="1517650"/>
            <a:ext cx="10972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9DEE4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609600" y="1676400"/>
            <a:ext cx="2540000" cy="609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800" b="1" i="0" u="none" strike="noStrike">
                <a:solidFill>
                  <a:srgbClr val="122D5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91 m³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09600" y="2336800"/>
            <a:ext cx="254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货舱容积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5353546">
            <a:off x="2857500" y="2139993"/>
            <a:ext cx="939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9DEE4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3632200" y="1676400"/>
            <a:ext cx="2540000" cy="609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800" b="1" i="0" u="none" strike="noStrike">
                <a:solidFill>
                  <a:srgbClr val="122D5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9.0 m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3632200" y="2336800"/>
            <a:ext cx="254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货舱段长度（站位 6.0–15.0 m）</a:t>
            </a:r>
            <a:endParaRPr lang="en-US" sz="1100"/>
          </a:p>
        </p:txBody>
      </p:sp>
      <p:cxnSp>
        <p:nvCxnSpPr>
          <p:cNvPr id="11" name="Connector 11"/>
          <p:cNvCxnSpPr/>
          <p:nvPr/>
        </p:nvCxnSpPr>
        <p:spPr>
          <a:xfrm rot="5353546">
            <a:off x="5753100" y="2139993"/>
            <a:ext cx="939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9DEE4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AutoShape 12"/>
          <p:cNvSpPr/>
          <p:nvPr/>
        </p:nvSpPr>
        <p:spPr>
          <a:xfrm>
            <a:off x="6527800" y="1676400"/>
            <a:ext cx="2540000" cy="609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800" b="1" i="0" u="none" strike="noStrike">
                <a:solidFill>
                  <a:srgbClr val="122D5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1.7 m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527800" y="2336800"/>
            <a:ext cx="254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地板架高，与标准卡车平齐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5353546">
            <a:off x="8648700" y="2139993"/>
            <a:ext cx="939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9DEE4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9423400" y="1676400"/>
            <a:ext cx="2540000" cy="609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800" b="1" i="0" u="none" strike="noStrike">
                <a:solidFill>
                  <a:srgbClr val="122D5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SUV 级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9423400" y="2336800"/>
            <a:ext cx="2159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跳板尾门可容车辆驶入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3978">
            <a:off x="609604" y="2813050"/>
            <a:ext cx="10972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9DEE4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AutoShape 18"/>
          <p:cNvSpPr/>
          <p:nvPr/>
        </p:nvSpPr>
        <p:spPr>
          <a:xfrm>
            <a:off x="609600" y="3048000"/>
            <a:ext cx="5283200" cy="2997200"/>
          </a:xfrm>
          <a:prstGeom prst="roundRect">
            <a:avLst>
              <a:gd name="adj" fmla="val 0"/>
            </a:avLst>
          </a:prstGeom>
          <a:solidFill>
            <a:srgbClr val="F4F6F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9"/>
          <p:cNvSpPr/>
          <p:nvPr/>
        </p:nvSpPr>
        <p:spPr>
          <a:xfrm>
            <a:off x="838200" y="3200400"/>
            <a:ext cx="482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122D52"/>
                </a:solidFill>
                <a:latin typeface="Noto Sans SC"/>
                <a:ea typeface="Noto Sans SC"/>
                <a:cs typeface="Noto Sans SC"/>
                <a:sym typeface="Noto Sans SC"/>
              </a:rPr>
              <a:t>装卸设计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838200" y="3581400"/>
            <a:ext cx="4826000" cy="228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52400" indent="-152400" algn="l">
              <a:lnSpc>
                <a:spcPct val="141666"/>
              </a:lnSpc>
              <a:buClr>
                <a:srgbClr val="323E4C"/>
              </a:buClr>
              <a:buChar char="•"/>
              <a:defRPr/>
            </a:pPr>
            <a:r>
              <a:rPr lang="en-US" sz="1200" b="0" i="0" u="none" strike="noStrike">
                <a:solidFill>
                  <a:srgbClr val="323E4C"/>
                </a:solidFill>
                <a:latin typeface="Noto Sans SC"/>
                <a:ea typeface="Noto Sans SC"/>
                <a:cs typeface="Noto Sans SC"/>
                <a:sym typeface="Noto Sans SC"/>
              </a:rPr>
              <a:t>跳板式尾门兼作装卸坡道，SUV 级车辆可自行驶入。</a:t>
            </a:r>
            <a:endParaRPr lang="en-US" sz="1100"/>
          </a:p>
          <a:p>
            <a:pPr marL="152400" indent="-152400" algn="l">
              <a:lnSpc>
                <a:spcPct val="141666"/>
              </a:lnSpc>
              <a:buClr>
                <a:srgbClr val="323E4C"/>
              </a:buClr>
              <a:buChar char="•"/>
            </a:pPr>
            <a:r>
              <a:rPr lang="en-US" sz="1200" b="0" i="0" u="none" strike="noStrike">
                <a:solidFill>
                  <a:srgbClr val="323E4C"/>
                </a:solidFill>
                <a:latin typeface="Noto Sans SC"/>
                <a:ea typeface="Noto Sans SC"/>
                <a:cs typeface="Noto Sans SC"/>
                <a:sym typeface="Noto Sans SC"/>
              </a:rPr>
              <a:t>货舱地板与标准卡车货台平齐，叉车、托盘车直进直出。</a:t>
            </a:r>
          </a:p>
          <a:p>
            <a:pPr marL="152400" indent="-152400" algn="l">
              <a:lnSpc>
                <a:spcPct val="141666"/>
              </a:lnSpc>
              <a:buClr>
                <a:srgbClr val="323E4C"/>
              </a:buClr>
              <a:buChar char="•"/>
            </a:pPr>
            <a:r>
              <a:rPr lang="en-US" sz="1200" b="0" i="0" u="none" strike="noStrike">
                <a:solidFill>
                  <a:srgbClr val="323E4C"/>
                </a:solidFill>
                <a:latin typeface="Noto Sans SC"/>
                <a:ea typeface="Noto Sans SC"/>
                <a:cs typeface="Noto Sans SC"/>
                <a:sym typeface="Noto Sans SC"/>
              </a:rPr>
              <a:t>贯通式直通货舱，LD 系列集装箱可双层装载。</a:t>
            </a:r>
          </a:p>
          <a:p>
            <a:pPr marL="152400" indent="-152400" algn="l">
              <a:lnSpc>
                <a:spcPct val="141666"/>
              </a:lnSpc>
              <a:buClr>
                <a:srgbClr val="323E4C"/>
              </a:buClr>
              <a:buChar char="•"/>
            </a:pPr>
            <a:r>
              <a:rPr lang="en-US" sz="1200" b="0" i="0" u="none" strike="noStrike">
                <a:solidFill>
                  <a:srgbClr val="323E4C"/>
                </a:solidFill>
                <a:latin typeface="Noto Sans SC"/>
                <a:ea typeface="Noto Sans SC"/>
                <a:cs typeface="Noto Sans SC"/>
                <a:sym typeface="Noto Sans SC"/>
              </a:rPr>
              <a:t>地板系留轨、烟雾探测、机载称重与配平计算一体化。</a:t>
            </a:r>
          </a:p>
          <a:p>
            <a:pPr marL="152400" indent="-152400" algn="l">
              <a:lnSpc>
                <a:spcPct val="141666"/>
              </a:lnSpc>
              <a:buClr>
                <a:srgbClr val="323E4C"/>
              </a:buClr>
              <a:buChar char="•"/>
            </a:pPr>
            <a:r>
              <a:rPr lang="en-US" sz="1200" b="0" i="0" u="none" strike="noStrike">
                <a:solidFill>
                  <a:srgbClr val="323E4C"/>
                </a:solidFill>
                <a:latin typeface="Noto Sans SC"/>
                <a:ea typeface="Noto Sans SC"/>
                <a:cs typeface="Noto Sans SC"/>
                <a:sym typeface="Noto Sans SC"/>
              </a:rPr>
              <a:t>桨尖离地 1.3 m，地面作业与发动机运转安全兼容。</a:t>
            </a:r>
          </a:p>
        </p:txBody>
      </p:sp>
      <p:sp>
        <p:nvSpPr>
          <p:cNvPr id="21" name="AutoShape 21"/>
          <p:cNvSpPr/>
          <p:nvPr/>
        </p:nvSpPr>
        <p:spPr>
          <a:xfrm>
            <a:off x="6299200" y="3048000"/>
            <a:ext cx="5283200" cy="2997200"/>
          </a:xfrm>
          <a:prstGeom prst="roundRect">
            <a:avLst>
              <a:gd name="adj" fmla="val 0"/>
            </a:avLst>
          </a:prstGeom>
          <a:solidFill>
            <a:srgbClr val="F4F6F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2" name="AutoShape 22"/>
          <p:cNvSpPr/>
          <p:nvPr/>
        </p:nvSpPr>
        <p:spPr>
          <a:xfrm>
            <a:off x="6527800" y="3200400"/>
            <a:ext cx="482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122D52"/>
                </a:solidFill>
                <a:latin typeface="Noto Sans SC"/>
                <a:ea typeface="Noto Sans SC"/>
                <a:cs typeface="Noto Sans SC"/>
                <a:sym typeface="Noto Sans SC"/>
              </a:rPr>
              <a:t>地面作业流程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6527800" y="3632200"/>
            <a:ext cx="4318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E8772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01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7010400" y="3632200"/>
            <a:ext cx="43688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200" b="1" i="0" u="none" strike="noStrike">
                <a:solidFill>
                  <a:srgbClr val="323E4C"/>
                </a:solidFill>
                <a:latin typeface="Noto Sans SC"/>
                <a:ea typeface="Noto Sans SC"/>
                <a:cs typeface="Noto Sans SC"/>
                <a:sym typeface="Noto Sans SC"/>
              </a:rPr>
              <a:t>称重　</a:t>
            </a:r>
            <a:r>
              <a:rPr lang="en-US" sz="1200" b="0" i="0" u="none" strike="noStrike">
                <a:solidFill>
                  <a:srgbClr val="323E4C"/>
                </a:solidFill>
                <a:latin typeface="Noto Sans SC"/>
                <a:ea typeface="Noto Sans SC"/>
                <a:cs typeface="Noto Sans SC"/>
                <a:sym typeface="Noto Sans SC"/>
              </a:rPr>
              <a:t>机载称重与地磅双校核，自动生成配平单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6527800" y="4165600"/>
            <a:ext cx="4318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E8772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02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7010400" y="4165600"/>
            <a:ext cx="43688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200" b="1" i="0" u="none" strike="noStrike">
                <a:solidFill>
                  <a:srgbClr val="323E4C"/>
                </a:solidFill>
                <a:latin typeface="Noto Sans SC"/>
                <a:ea typeface="Noto Sans SC"/>
                <a:cs typeface="Noto Sans SC"/>
                <a:sym typeface="Noto Sans SC"/>
              </a:rPr>
              <a:t>配平　</a:t>
            </a:r>
            <a:r>
              <a:rPr lang="en-US" sz="1200" b="0" i="0" u="none" strike="noStrike">
                <a:solidFill>
                  <a:srgbClr val="323E4C"/>
                </a:solidFill>
                <a:latin typeface="Noto Sans SC"/>
                <a:ea typeface="Noto Sans SC"/>
                <a:cs typeface="Noto Sans SC"/>
                <a:sym typeface="Noto Sans SC"/>
              </a:rPr>
              <a:t>按重心包线排布 ULD 与散货，锁定装载方案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6527800" y="4699000"/>
            <a:ext cx="4318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E8772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03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7010400" y="4699000"/>
            <a:ext cx="43688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200" b="1" i="0" u="none" strike="noStrike">
                <a:solidFill>
                  <a:srgbClr val="323E4C"/>
                </a:solidFill>
                <a:latin typeface="Noto Sans SC"/>
                <a:ea typeface="Noto Sans SC"/>
                <a:cs typeface="Noto Sans SC"/>
                <a:sym typeface="Noto Sans SC"/>
              </a:rPr>
              <a:t>系留　</a:t>
            </a:r>
            <a:r>
              <a:rPr lang="en-US" sz="1200" b="0" i="0" u="none" strike="noStrike">
                <a:solidFill>
                  <a:srgbClr val="323E4C"/>
                </a:solidFill>
                <a:latin typeface="Noto Sans SC"/>
                <a:ea typeface="Noto Sans SC"/>
                <a:cs typeface="Noto Sans SC"/>
                <a:sym typeface="Noto Sans SC"/>
              </a:rPr>
              <a:t>系留网与锁扣固定，集装板按 9g 系留载荷校核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6527800" y="5232400"/>
            <a:ext cx="4318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E8772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04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7010400" y="5232400"/>
            <a:ext cx="43688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200" b="1" i="0" u="none" strike="noStrike">
                <a:solidFill>
                  <a:srgbClr val="323E4C"/>
                </a:solidFill>
                <a:latin typeface="Noto Sans SC"/>
                <a:ea typeface="Noto Sans SC"/>
                <a:cs typeface="Noto Sans SC"/>
                <a:sym typeface="Noto Sans SC"/>
              </a:rPr>
              <a:t>安检　</a:t>
            </a:r>
            <a:r>
              <a:rPr lang="en-US" sz="1200" b="0" i="0" u="none" strike="noStrike">
                <a:solidFill>
                  <a:srgbClr val="323E4C"/>
                </a:solidFill>
                <a:latin typeface="Noto Sans SC"/>
                <a:ea typeface="Noto Sans SC"/>
                <a:cs typeface="Noto Sans SC"/>
                <a:sym typeface="Noto Sans SC"/>
              </a:rPr>
              <a:t>X 光 / 开箱安检后封舱，快速转场起飞</a:t>
            </a:r>
            <a:endParaRPr lang="en-US" sz="1100"/>
          </a:p>
        </p:txBody>
      </p:sp>
      <p:cxnSp>
        <p:nvCxnSpPr>
          <p:cNvPr id="31" name="Connector 31"/>
          <p:cNvCxnSpPr/>
          <p:nvPr/>
        </p:nvCxnSpPr>
        <p:spPr>
          <a:xfrm rot="-3978">
            <a:off x="609604" y="6318250"/>
            <a:ext cx="10972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CE1E7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" name="AutoShape 32"/>
          <p:cNvSpPr/>
          <p:nvPr/>
        </p:nvSpPr>
        <p:spPr>
          <a:xfrm>
            <a:off x="609600" y="6426200"/>
            <a:ext cx="508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8C949E"/>
                </a:solidFill>
                <a:latin typeface="Noto Sans SC"/>
                <a:ea typeface="Noto Sans SC"/>
                <a:cs typeface="Noto Sans SC"/>
                <a:sym typeface="Noto Sans SC"/>
              </a:rPr>
              <a:t>银河重卡 M-139 · 大型无人运输机产品手册</a:t>
            </a:r>
            <a:endParaRPr lang="en-US" sz="1100"/>
          </a:p>
        </p:txBody>
      </p:sp>
      <p:sp>
        <p:nvSpPr>
          <p:cNvPr id="33" name="AutoShape 33"/>
          <p:cNvSpPr/>
          <p:nvPr/>
        </p:nvSpPr>
        <p:spPr>
          <a:xfrm>
            <a:off x="10414000" y="6426200"/>
            <a:ext cx="11684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8C949E"/>
                </a:solidFill>
                <a:latin typeface="Noto Sans SC"/>
                <a:ea typeface="Noto Sans SC"/>
                <a:cs typeface="Noto Sans SC"/>
                <a:sym typeface="Noto Sans SC"/>
              </a:rPr>
              <a:t>12 / 30</a:t>
            </a:r>
            <a:endParaRPr lang="en-US"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09600" y="355600"/>
            <a:ext cx="7620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E8772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2.2 MISSION PROFILE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9600" y="584200"/>
            <a:ext cx="109728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500" b="1" i="0" u="none" strike="noStrike">
                <a:solidFill>
                  <a:srgbClr val="122034"/>
                </a:solidFill>
                <a:latin typeface="Noto Sans SC"/>
                <a:ea typeface="Noto Sans SC"/>
                <a:cs typeface="Noto Sans SC"/>
                <a:sym typeface="Noto Sans SC"/>
              </a:rPr>
              <a:t>标准任务剖面：装载到落地，七段闭环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09600" y="1193800"/>
            <a:ext cx="508000" cy="38100"/>
          </a:xfrm>
          <a:prstGeom prst="roundRect">
            <a:avLst>
              <a:gd name="adj" fmla="val 0"/>
            </a:avLst>
          </a:prstGeom>
          <a:solidFill>
            <a:srgbClr val="E8772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cxnSp>
        <p:nvCxnSpPr>
          <p:cNvPr id="5" name="Connector 5"/>
          <p:cNvCxnSpPr/>
          <p:nvPr/>
        </p:nvCxnSpPr>
        <p:spPr>
          <a:xfrm rot="-38624">
            <a:off x="1422436" y="1924050"/>
            <a:ext cx="11303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C8D0DA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6" name="Connector 6"/>
          <p:cNvCxnSpPr/>
          <p:nvPr/>
        </p:nvCxnSpPr>
        <p:spPr>
          <a:xfrm rot="-38624">
            <a:off x="3060736" y="1924050"/>
            <a:ext cx="11303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C8D0DA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7" name="Connector 7"/>
          <p:cNvCxnSpPr/>
          <p:nvPr/>
        </p:nvCxnSpPr>
        <p:spPr>
          <a:xfrm rot="-38195">
            <a:off x="4699035" y="1924050"/>
            <a:ext cx="1143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C8D0DA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8" name="Connector 8"/>
          <p:cNvCxnSpPr/>
          <p:nvPr/>
        </p:nvCxnSpPr>
        <p:spPr>
          <a:xfrm rot="-38624">
            <a:off x="6350036" y="1924050"/>
            <a:ext cx="11303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C8D0DA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9" name="Connector 9"/>
          <p:cNvCxnSpPr/>
          <p:nvPr/>
        </p:nvCxnSpPr>
        <p:spPr>
          <a:xfrm rot="-38624">
            <a:off x="7988336" y="1924050"/>
            <a:ext cx="11303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C8D0DA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0" name="Connector 10"/>
          <p:cNvCxnSpPr/>
          <p:nvPr/>
        </p:nvCxnSpPr>
        <p:spPr>
          <a:xfrm rot="-38195">
            <a:off x="9626635" y="1924050"/>
            <a:ext cx="1143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C8D0DA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1" name="AutoShape 11"/>
          <p:cNvSpPr/>
          <p:nvPr/>
        </p:nvSpPr>
        <p:spPr>
          <a:xfrm>
            <a:off x="914400" y="1676400"/>
            <a:ext cx="508000" cy="508000"/>
          </a:xfrm>
          <a:prstGeom prst="ellipse">
            <a:avLst/>
          </a:prstGeom>
          <a:solidFill>
            <a:srgbClr val="122D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914400" y="1676400"/>
            <a:ext cx="50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1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381000" y="2286000"/>
            <a:ext cx="15748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2500"/>
              </a:lnSpc>
              <a:defRPr/>
            </a:pPr>
            <a:r>
              <a:rPr lang="en-US" sz="1200" b="1" i="0" u="none" strike="noStrike">
                <a:solidFill>
                  <a:srgbClr val="122034"/>
                </a:solidFill>
                <a:latin typeface="Noto Sans SC"/>
                <a:ea typeface="Noto Sans SC"/>
                <a:cs typeface="Noto Sans SC"/>
                <a:sym typeface="Noto Sans SC"/>
              </a:rPr>
              <a:t>装载滑行</a:t>
            </a:r>
            <a:endParaRPr lang="en-US" sz="1100"/>
          </a:p>
          <a:p>
            <a:pPr marL="0" indent="0" algn="ctr">
              <a:lnSpc>
                <a:spcPct val="112500"/>
              </a:lnSpc>
            </a:pPr>
            <a:r>
              <a:rPr lang="en-US" sz="1000" b="1" i="0" u="none" strike="noStrike">
                <a:solidFill>
                  <a:srgbClr val="78828E"/>
                </a:solidFill>
                <a:latin typeface="Noto Sans SC"/>
                <a:ea typeface="Noto Sans SC"/>
                <a:cs typeface="Noto Sans SC"/>
                <a:sym typeface="Noto Sans SC"/>
              </a:rPr>
              <a:t>称重 · 配平 · 系留 · 安检</a:t>
            </a:r>
          </a:p>
        </p:txBody>
      </p:sp>
      <p:sp>
        <p:nvSpPr>
          <p:cNvPr id="14" name="AutoShape 14"/>
          <p:cNvSpPr/>
          <p:nvPr/>
        </p:nvSpPr>
        <p:spPr>
          <a:xfrm>
            <a:off x="2552700" y="1676400"/>
            <a:ext cx="508000" cy="508000"/>
          </a:xfrm>
          <a:prstGeom prst="ellipse">
            <a:avLst/>
          </a:prstGeom>
          <a:solidFill>
            <a:srgbClr val="122D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2552700" y="1676400"/>
            <a:ext cx="50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2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2019300" y="2286000"/>
            <a:ext cx="15748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2500"/>
              </a:lnSpc>
              <a:defRPr/>
            </a:pPr>
            <a:r>
              <a:rPr lang="en-US" sz="1200" b="1" i="0" u="none" strike="noStrike">
                <a:solidFill>
                  <a:srgbClr val="122034"/>
                </a:solidFill>
                <a:latin typeface="Noto Sans SC"/>
                <a:ea typeface="Noto Sans SC"/>
                <a:cs typeface="Noto Sans SC"/>
                <a:sym typeface="Noto Sans SC"/>
              </a:rPr>
              <a:t>短距起飞</a:t>
            </a:r>
            <a:endParaRPr lang="en-US" sz="1100"/>
          </a:p>
          <a:p>
            <a:pPr marL="0" indent="0" algn="ctr">
              <a:lnSpc>
                <a:spcPct val="112500"/>
              </a:lnSpc>
            </a:pPr>
            <a:r>
              <a:rPr lang="en-US" sz="1000" b="1" i="0" u="none" strike="noStrike">
                <a:solidFill>
                  <a:srgbClr val="78828E"/>
                </a:solidFill>
                <a:latin typeface="Noto Sans SC"/>
                <a:ea typeface="Noto Sans SC"/>
                <a:cs typeface="Noto Sans SC"/>
                <a:sym typeface="Noto Sans SC"/>
              </a:rPr>
              <a:t>滑跑 204–230 m</a:t>
            </a:r>
          </a:p>
        </p:txBody>
      </p:sp>
      <p:sp>
        <p:nvSpPr>
          <p:cNvPr id="17" name="AutoShape 17"/>
          <p:cNvSpPr/>
          <p:nvPr/>
        </p:nvSpPr>
        <p:spPr>
          <a:xfrm>
            <a:off x="4191000" y="1676400"/>
            <a:ext cx="508000" cy="508000"/>
          </a:xfrm>
          <a:prstGeom prst="ellipse">
            <a:avLst/>
          </a:prstGeom>
          <a:solidFill>
            <a:srgbClr val="122D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8" name="AutoShape 18"/>
          <p:cNvSpPr/>
          <p:nvPr/>
        </p:nvSpPr>
        <p:spPr>
          <a:xfrm>
            <a:off x="4191000" y="1676400"/>
            <a:ext cx="50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3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3657600" y="2286000"/>
            <a:ext cx="15748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2500"/>
              </a:lnSpc>
              <a:defRPr/>
            </a:pPr>
            <a:r>
              <a:rPr lang="en-US" sz="1200" b="1" i="0" u="none" strike="noStrike">
                <a:solidFill>
                  <a:srgbClr val="122034"/>
                </a:solidFill>
                <a:latin typeface="Noto Sans SC"/>
                <a:ea typeface="Noto Sans SC"/>
                <a:cs typeface="Noto Sans SC"/>
                <a:sym typeface="Noto Sans SC"/>
              </a:rPr>
              <a:t>爬升</a:t>
            </a:r>
            <a:endParaRPr lang="en-US" sz="1100"/>
          </a:p>
          <a:p>
            <a:pPr marL="0" indent="0" algn="ctr">
              <a:lnSpc>
                <a:spcPct val="112500"/>
              </a:lnSpc>
            </a:pPr>
            <a:r>
              <a:rPr lang="en-US" sz="1000" b="1" i="0" u="none" strike="noStrike">
                <a:solidFill>
                  <a:srgbClr val="78828E"/>
                </a:solidFill>
                <a:latin typeface="Noto Sans SC"/>
                <a:ea typeface="Noto Sans SC"/>
                <a:cs typeface="Noto Sans SC"/>
                <a:sym typeface="Noto Sans SC"/>
              </a:rPr>
              <a:t>升限 7,000 m</a:t>
            </a:r>
          </a:p>
        </p:txBody>
      </p:sp>
      <p:sp>
        <p:nvSpPr>
          <p:cNvPr id="20" name="AutoShape 20"/>
          <p:cNvSpPr/>
          <p:nvPr/>
        </p:nvSpPr>
        <p:spPr>
          <a:xfrm>
            <a:off x="5842000" y="1676400"/>
            <a:ext cx="508000" cy="508000"/>
          </a:xfrm>
          <a:prstGeom prst="ellipse">
            <a:avLst/>
          </a:prstGeom>
          <a:solidFill>
            <a:srgbClr val="E8772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/>
          <p:nvPr/>
        </p:nvSpPr>
        <p:spPr>
          <a:xfrm>
            <a:off x="5842000" y="1676400"/>
            <a:ext cx="50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4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5308600" y="2286000"/>
            <a:ext cx="15748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2500"/>
              </a:lnSpc>
              <a:defRPr/>
            </a:pPr>
            <a:r>
              <a:rPr lang="en-US" sz="1200" b="1" i="0" u="none" strike="noStrike">
                <a:solidFill>
                  <a:srgbClr val="E87722"/>
                </a:solidFill>
                <a:latin typeface="Noto Sans SC"/>
                <a:ea typeface="Noto Sans SC"/>
                <a:cs typeface="Noto Sans SC"/>
                <a:sym typeface="Noto Sans SC"/>
              </a:rPr>
              <a:t>巡航</a:t>
            </a:r>
            <a:endParaRPr lang="en-US" sz="1100"/>
          </a:p>
          <a:p>
            <a:pPr marL="0" indent="0" algn="ctr">
              <a:lnSpc>
                <a:spcPct val="112500"/>
              </a:lnSpc>
            </a:pPr>
            <a:r>
              <a:rPr lang="en-US" sz="1000" b="1" i="0" u="none" strike="noStrike">
                <a:solidFill>
                  <a:srgbClr val="78828E"/>
                </a:solidFill>
                <a:latin typeface="Noto Sans SC"/>
                <a:ea typeface="Noto Sans SC"/>
                <a:cs typeface="Noto Sans SC"/>
                <a:sym typeface="Noto Sans SC"/>
              </a:rPr>
              <a:t>280 km/h · 约 3.6 h · 约 1,000 km</a:t>
            </a:r>
          </a:p>
        </p:txBody>
      </p:sp>
      <p:sp>
        <p:nvSpPr>
          <p:cNvPr id="23" name="AutoShape 23"/>
          <p:cNvSpPr/>
          <p:nvPr/>
        </p:nvSpPr>
        <p:spPr>
          <a:xfrm>
            <a:off x="7480300" y="1676400"/>
            <a:ext cx="508000" cy="508000"/>
          </a:xfrm>
          <a:prstGeom prst="ellipse">
            <a:avLst/>
          </a:prstGeom>
          <a:solidFill>
            <a:srgbClr val="122D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4" name="AutoShape 24"/>
          <p:cNvSpPr/>
          <p:nvPr/>
        </p:nvSpPr>
        <p:spPr>
          <a:xfrm>
            <a:off x="7480300" y="1676400"/>
            <a:ext cx="50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5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6946900" y="2286000"/>
            <a:ext cx="15748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2500"/>
              </a:lnSpc>
              <a:defRPr/>
            </a:pPr>
            <a:r>
              <a:rPr lang="en-US" sz="1200" b="1" i="0" u="none" strike="noStrike">
                <a:solidFill>
                  <a:srgbClr val="122034"/>
                </a:solidFill>
                <a:latin typeface="Noto Sans SC"/>
                <a:ea typeface="Noto Sans SC"/>
                <a:cs typeface="Noto Sans SC"/>
                <a:sym typeface="Noto Sans SC"/>
              </a:rPr>
              <a:t>作业</a:t>
            </a:r>
            <a:endParaRPr lang="en-US" sz="1100"/>
          </a:p>
          <a:p>
            <a:pPr marL="0" indent="0" algn="ctr">
              <a:lnSpc>
                <a:spcPct val="112500"/>
              </a:lnSpc>
            </a:pPr>
            <a:r>
              <a:rPr lang="en-US" sz="1000" b="1" i="0" u="none" strike="noStrike">
                <a:solidFill>
                  <a:srgbClr val="78828E"/>
                </a:solidFill>
                <a:latin typeface="Noto Sans SC"/>
                <a:ea typeface="Noto Sans SC"/>
                <a:cs typeface="Noto Sans SC"/>
                <a:sym typeface="Noto Sans SC"/>
              </a:rPr>
              <a:t>空投 / 盘旋 / 监视中继</a:t>
            </a:r>
          </a:p>
        </p:txBody>
      </p:sp>
      <p:sp>
        <p:nvSpPr>
          <p:cNvPr id="26" name="AutoShape 26"/>
          <p:cNvSpPr/>
          <p:nvPr/>
        </p:nvSpPr>
        <p:spPr>
          <a:xfrm>
            <a:off x="9118600" y="1676400"/>
            <a:ext cx="508000" cy="508000"/>
          </a:xfrm>
          <a:prstGeom prst="ellipse">
            <a:avLst/>
          </a:prstGeom>
          <a:solidFill>
            <a:srgbClr val="122D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7" name="AutoShape 27"/>
          <p:cNvSpPr/>
          <p:nvPr/>
        </p:nvSpPr>
        <p:spPr>
          <a:xfrm>
            <a:off x="9118600" y="1676400"/>
            <a:ext cx="50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6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8585200" y="2286000"/>
            <a:ext cx="15748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2500"/>
              </a:lnSpc>
              <a:defRPr/>
            </a:pPr>
            <a:r>
              <a:rPr lang="en-US" sz="1200" b="1" i="0" u="none" strike="noStrike">
                <a:solidFill>
                  <a:srgbClr val="122034"/>
                </a:solidFill>
                <a:latin typeface="Noto Sans SC"/>
                <a:ea typeface="Noto Sans SC"/>
                <a:cs typeface="Noto Sans SC"/>
                <a:sym typeface="Noto Sans SC"/>
              </a:rPr>
              <a:t>返航</a:t>
            </a:r>
            <a:endParaRPr lang="en-US" sz="1100"/>
          </a:p>
          <a:p>
            <a:pPr marL="0" indent="0" algn="ctr">
              <a:lnSpc>
                <a:spcPct val="112500"/>
              </a:lnSpc>
            </a:pPr>
            <a:r>
              <a:rPr lang="en-US" sz="1000" b="1" i="0" u="none" strike="noStrike">
                <a:solidFill>
                  <a:srgbClr val="78828E"/>
                </a:solidFill>
                <a:latin typeface="Noto Sans SC"/>
                <a:ea typeface="Noto Sans SC"/>
                <a:cs typeface="Noto Sans SC"/>
                <a:sym typeface="Noto Sans SC"/>
              </a:rPr>
              <a:t>备份 0.75 h ≈ 225 km</a:t>
            </a:r>
          </a:p>
        </p:txBody>
      </p:sp>
      <p:sp>
        <p:nvSpPr>
          <p:cNvPr id="29" name="AutoShape 29"/>
          <p:cNvSpPr/>
          <p:nvPr/>
        </p:nvSpPr>
        <p:spPr>
          <a:xfrm>
            <a:off x="10769600" y="1676400"/>
            <a:ext cx="508000" cy="508000"/>
          </a:xfrm>
          <a:prstGeom prst="ellipse">
            <a:avLst/>
          </a:prstGeom>
          <a:solidFill>
            <a:srgbClr val="122D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0" name="AutoShape 30"/>
          <p:cNvSpPr/>
          <p:nvPr/>
        </p:nvSpPr>
        <p:spPr>
          <a:xfrm>
            <a:off x="10769600" y="1676400"/>
            <a:ext cx="50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7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10236200" y="2286000"/>
            <a:ext cx="15748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2500"/>
              </a:lnSpc>
              <a:defRPr/>
            </a:pPr>
            <a:r>
              <a:rPr lang="en-US" sz="1200" b="1" i="0" u="none" strike="noStrike">
                <a:solidFill>
                  <a:srgbClr val="122034"/>
                </a:solidFill>
                <a:latin typeface="Noto Sans SC"/>
                <a:ea typeface="Noto Sans SC"/>
                <a:cs typeface="Noto Sans SC"/>
                <a:sym typeface="Noto Sans SC"/>
              </a:rPr>
              <a:t>着陆</a:t>
            </a:r>
            <a:endParaRPr lang="en-US" sz="1100"/>
          </a:p>
          <a:p>
            <a:pPr marL="0" indent="0" algn="ctr">
              <a:lnSpc>
                <a:spcPct val="112500"/>
              </a:lnSpc>
            </a:pPr>
            <a:r>
              <a:rPr lang="en-US" sz="1000" b="1" i="0" u="none" strike="noStrike">
                <a:solidFill>
                  <a:srgbClr val="78828E"/>
                </a:solidFill>
                <a:latin typeface="Noto Sans SC"/>
                <a:ea typeface="Noto Sans SC"/>
                <a:cs typeface="Noto Sans SC"/>
                <a:sym typeface="Noto Sans SC"/>
              </a:rPr>
              <a:t>滑跑 296 m · 卸载周转</a:t>
            </a:r>
          </a:p>
        </p:txBody>
      </p:sp>
      <p:sp>
        <p:nvSpPr>
          <p:cNvPr id="32" name="AutoShape 32"/>
          <p:cNvSpPr/>
          <p:nvPr/>
        </p:nvSpPr>
        <p:spPr>
          <a:xfrm>
            <a:off x="609600" y="3327400"/>
            <a:ext cx="5283200" cy="2641600"/>
          </a:xfrm>
          <a:prstGeom prst="roundRect">
            <a:avLst>
              <a:gd name="adj" fmla="val 0"/>
            </a:avLst>
          </a:prstGeom>
          <a:solidFill>
            <a:srgbClr val="F4F6F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3" name="AutoShape 33"/>
          <p:cNvSpPr/>
          <p:nvPr/>
        </p:nvSpPr>
        <p:spPr>
          <a:xfrm>
            <a:off x="838200" y="3505200"/>
            <a:ext cx="482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122D52"/>
                </a:solidFill>
                <a:latin typeface="Noto Sans SC"/>
                <a:ea typeface="Noto Sans SC"/>
                <a:cs typeface="Noto Sans SC"/>
                <a:sym typeface="Noto Sans SC"/>
              </a:rPr>
              <a:t>运行场地</a:t>
            </a:r>
            <a:endParaRPr lang="en-US" sz="1100"/>
          </a:p>
        </p:txBody>
      </p:sp>
      <p:sp>
        <p:nvSpPr>
          <p:cNvPr id="34" name="AutoShape 34"/>
          <p:cNvSpPr/>
          <p:nvPr/>
        </p:nvSpPr>
        <p:spPr>
          <a:xfrm>
            <a:off x="838200" y="3886200"/>
            <a:ext cx="48260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52400" indent="-152400" algn="l">
              <a:lnSpc>
                <a:spcPct val="145833"/>
              </a:lnSpc>
              <a:buClr>
                <a:srgbClr val="323E4C"/>
              </a:buClr>
              <a:buChar char="•"/>
              <a:defRPr/>
            </a:pPr>
            <a:r>
              <a:rPr lang="en-US" sz="1200" b="0" i="0" u="none" strike="noStrike">
                <a:solidFill>
                  <a:srgbClr val="323E4C"/>
                </a:solidFill>
                <a:latin typeface="Noto Sans SC"/>
                <a:ea typeface="Noto Sans SC"/>
                <a:cs typeface="Noto Sans SC"/>
                <a:sym typeface="Noto Sans SC"/>
              </a:rPr>
              <a:t>简易道面：压实土、碎石、钢板跑道，200–300 m 即可起降。</a:t>
            </a:r>
            <a:endParaRPr lang="en-US" sz="1100"/>
          </a:p>
          <a:p>
            <a:pPr marL="152400" indent="-152400" algn="l">
              <a:lnSpc>
                <a:spcPct val="145833"/>
              </a:lnSpc>
              <a:buClr>
                <a:srgbClr val="323E4C"/>
              </a:buClr>
              <a:buChar char="•"/>
            </a:pPr>
            <a:r>
              <a:rPr lang="en-US" sz="1200" b="0" i="0" u="none" strike="noStrike">
                <a:solidFill>
                  <a:srgbClr val="323E4C"/>
                </a:solidFill>
                <a:latin typeface="Noto Sans SC"/>
                <a:ea typeface="Noto Sans SC"/>
                <a:cs typeface="Noto Sans SC"/>
                <a:sym typeface="Noto Sans SC"/>
              </a:rPr>
              <a:t>半永久场站：物流园、分拨中心、厂区旁平整空地。</a:t>
            </a:r>
          </a:p>
          <a:p>
            <a:pPr marL="152400" indent="-152400" algn="l">
              <a:lnSpc>
                <a:spcPct val="145833"/>
              </a:lnSpc>
              <a:buClr>
                <a:srgbClr val="323E4C"/>
              </a:buClr>
              <a:buChar char="•"/>
            </a:pPr>
            <a:r>
              <a:rPr lang="en-US" sz="1200" b="0" i="0" u="none" strike="noStrike">
                <a:solidFill>
                  <a:srgbClr val="323E4C"/>
                </a:solidFill>
                <a:latin typeface="Noto Sans SC"/>
                <a:ea typeface="Noto Sans SC"/>
                <a:cs typeface="Noto Sans SC"/>
                <a:sym typeface="Noto Sans SC"/>
              </a:rPr>
              <a:t>高原、戈壁、海岛、雪地等复杂地形均可部署。</a:t>
            </a:r>
          </a:p>
        </p:txBody>
      </p:sp>
      <p:sp>
        <p:nvSpPr>
          <p:cNvPr id="35" name="AutoShape 35"/>
          <p:cNvSpPr/>
          <p:nvPr/>
        </p:nvSpPr>
        <p:spPr>
          <a:xfrm>
            <a:off x="6299200" y="3327400"/>
            <a:ext cx="5283200" cy="2641600"/>
          </a:xfrm>
          <a:prstGeom prst="roundRect">
            <a:avLst>
              <a:gd name="adj" fmla="val 0"/>
            </a:avLst>
          </a:prstGeom>
          <a:solidFill>
            <a:srgbClr val="F4F6F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6" name="AutoShape 36"/>
          <p:cNvSpPr/>
          <p:nvPr/>
        </p:nvSpPr>
        <p:spPr>
          <a:xfrm>
            <a:off x="6527800" y="3505200"/>
            <a:ext cx="482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122D52"/>
                </a:solidFill>
                <a:latin typeface="Noto Sans SC"/>
                <a:ea typeface="Noto Sans SC"/>
                <a:cs typeface="Noto Sans SC"/>
                <a:sym typeface="Noto Sans SC"/>
              </a:rPr>
              <a:t>空域与运行保障</a:t>
            </a:r>
            <a:endParaRPr lang="en-US" sz="1100"/>
          </a:p>
        </p:txBody>
      </p:sp>
      <p:sp>
        <p:nvSpPr>
          <p:cNvPr id="37" name="AutoShape 37"/>
          <p:cNvSpPr/>
          <p:nvPr/>
        </p:nvSpPr>
        <p:spPr>
          <a:xfrm>
            <a:off x="6527800" y="3886200"/>
            <a:ext cx="48260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52400" indent="-152400" algn="l">
              <a:lnSpc>
                <a:spcPct val="145833"/>
              </a:lnSpc>
              <a:buClr>
                <a:srgbClr val="323E4C"/>
              </a:buClr>
              <a:buChar char="•"/>
              <a:defRPr/>
            </a:pPr>
            <a:r>
              <a:rPr lang="en-US" sz="1200" b="0" i="0" u="none" strike="noStrike">
                <a:solidFill>
                  <a:srgbClr val="323E4C"/>
                </a:solidFill>
                <a:latin typeface="Noto Sans SC"/>
                <a:ea typeface="Noto Sans SC"/>
                <a:cs typeface="Noto Sans SC"/>
                <a:sym typeface="Noto Sans SC"/>
              </a:rPr>
              <a:t>融合空域中低空运行，视距＋卫星双链路无缝切换。</a:t>
            </a:r>
            <a:endParaRPr lang="en-US" sz="1100"/>
          </a:p>
          <a:p>
            <a:pPr marL="152400" indent="-152400" algn="l">
              <a:lnSpc>
                <a:spcPct val="145833"/>
              </a:lnSpc>
              <a:buClr>
                <a:srgbClr val="323E4C"/>
              </a:buClr>
              <a:buChar char="•"/>
            </a:pPr>
            <a:r>
              <a:rPr lang="en-US" sz="1200" b="0" i="0" u="none" strike="noStrike">
                <a:solidFill>
                  <a:srgbClr val="323E4C"/>
                </a:solidFill>
                <a:latin typeface="Noto Sans SC"/>
                <a:ea typeface="Noto Sans SC"/>
                <a:cs typeface="Noto Sans SC"/>
                <a:sym typeface="Noto Sans SC"/>
              </a:rPr>
              <a:t>地面站任务规划、指控、数据处理、状态监控全程在线。</a:t>
            </a:r>
          </a:p>
          <a:p>
            <a:pPr marL="152400" indent="-152400" algn="l">
              <a:lnSpc>
                <a:spcPct val="145833"/>
              </a:lnSpc>
              <a:buClr>
                <a:srgbClr val="323E4C"/>
              </a:buClr>
              <a:buChar char="•"/>
            </a:pPr>
            <a:r>
              <a:rPr lang="en-US" sz="1200" b="0" i="0" u="none" strike="noStrike">
                <a:solidFill>
                  <a:srgbClr val="323E4C"/>
                </a:solidFill>
                <a:latin typeface="Noto Sans SC"/>
                <a:ea typeface="Noto Sans SC"/>
                <a:cs typeface="Noto Sans SC"/>
                <a:sym typeface="Noto Sans SC"/>
              </a:rPr>
              <a:t>−40～+55 ℃ 宽温、防冰除冰、防盐雾，出勤率目标 95%。</a:t>
            </a:r>
          </a:p>
        </p:txBody>
      </p:sp>
      <p:cxnSp>
        <p:nvCxnSpPr>
          <p:cNvPr id="38" name="Connector 38"/>
          <p:cNvCxnSpPr/>
          <p:nvPr/>
        </p:nvCxnSpPr>
        <p:spPr>
          <a:xfrm rot="-3978">
            <a:off x="609604" y="6318250"/>
            <a:ext cx="10972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CE1E7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9" name="AutoShape 39"/>
          <p:cNvSpPr/>
          <p:nvPr/>
        </p:nvSpPr>
        <p:spPr>
          <a:xfrm>
            <a:off x="609600" y="6426200"/>
            <a:ext cx="508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8C949E"/>
                </a:solidFill>
                <a:latin typeface="Noto Sans SC"/>
                <a:ea typeface="Noto Sans SC"/>
                <a:cs typeface="Noto Sans SC"/>
                <a:sym typeface="Noto Sans SC"/>
              </a:rPr>
              <a:t>银河重卡 M-139 · 大型无人运输机产品手册</a:t>
            </a:r>
            <a:endParaRPr lang="en-US" sz="1100"/>
          </a:p>
        </p:txBody>
      </p:sp>
      <p:sp>
        <p:nvSpPr>
          <p:cNvPr id="40" name="AutoShape 40"/>
          <p:cNvSpPr/>
          <p:nvPr/>
        </p:nvSpPr>
        <p:spPr>
          <a:xfrm>
            <a:off x="10414000" y="6426200"/>
            <a:ext cx="11684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8C949E"/>
                </a:solidFill>
                <a:latin typeface="Noto Sans SC"/>
                <a:ea typeface="Noto Sans SC"/>
                <a:cs typeface="Noto Sans SC"/>
                <a:sym typeface="Noto Sans SC"/>
              </a:rPr>
              <a:t>13 / 30</a:t>
            </a:r>
            <a:endParaRPr lang="en-US"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09600" y="355600"/>
            <a:ext cx="7620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E8772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2.3 ULD COMPATIBILITY · PART 1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9600" y="584200"/>
            <a:ext cx="109728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122034"/>
                </a:solidFill>
                <a:latin typeface="Noto Sans SC"/>
                <a:ea typeface="Noto Sans SC"/>
                <a:cs typeface="Noto Sans SC"/>
                <a:sym typeface="Noto Sans SC"/>
              </a:rPr>
              <a:t>30 型 ULD 适配清单（上）：15 型集装箱与冷藏设备全部可装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09600" y="1193800"/>
            <a:ext cx="508000" cy="38100"/>
          </a:xfrm>
          <a:prstGeom prst="roundRect">
            <a:avLst>
              <a:gd name="adj" fmla="val 0"/>
            </a:avLst>
          </a:prstGeom>
          <a:solidFill>
            <a:srgbClr val="E8772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graphicFrame>
        <p:nvGraphicFramePr>
          <p:cNvPr id="5" name="Table 5"/>
          <p:cNvGraphicFramePr>
            <a:graphicFrameLocks noGrp="1"/>
          </p:cNvGraphicFramePr>
          <p:nvPr/>
        </p:nvGraphicFramePr>
        <p:xfrm>
          <a:off x="609600" y="1473200"/>
          <a:ext cx="10972800" cy="45212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482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8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8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844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302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序号</a:t>
                      </a:r>
                      <a:endParaRPr lang="en-US" sz="110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22D5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ULD 类型（IATA 代码）</a:t>
                      </a:r>
                      <a:endParaRPr lang="en-US" sz="110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22D5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类别</a:t>
                      </a:r>
                      <a:endParaRPr lang="en-US" sz="110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22D5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底板 L×W (mm)</a:t>
                      </a:r>
                      <a:endParaRPr lang="en-US" sz="110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22D5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高度 (mm)</a:t>
                      </a:r>
                      <a:endParaRPr lang="en-US" sz="110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22D5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判定</a:t>
                      </a:r>
                      <a:endParaRPr lang="en-US" sz="110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22D5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关键约束 / 备注</a:t>
                      </a:r>
                      <a:endParaRPr lang="en-US" sz="110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22D5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LD-1（AVE/AKC）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下货舱集装箱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1194×1534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1626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>
                          <a:solidFill>
                            <a:srgbClr val="125A3C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✓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宽度可并排 2 个（2388 mm）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LD-2（APE/AWW）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下货舱集装箱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1194×1534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1626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>
                          <a:solidFill>
                            <a:srgbClr val="125A3C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✓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同 LD-1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LD-3（AKE/AKN）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下货舱集装箱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1534×1562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1626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>
                          <a:solidFill>
                            <a:srgbClr val="125A3C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✓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高度余量 874 mm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4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LD3-45（AKH）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下货舱集装箱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1534×1562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1143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>
                          <a:solidFill>
                            <a:srgbClr val="125A3C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✓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高度余量 1,357 mm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5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LD-4（DQP/ALB）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下货舱集装箱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1534×2438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1626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>
                          <a:solidFill>
                            <a:srgbClr val="125A3C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✓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宽度余量 162 mm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6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LD-6（ALF）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下货舱集装箱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1534×3175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1626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>
                          <a:solidFill>
                            <a:srgbClr val="125A3C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✓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两端斜面不影响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7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LD-8（DQF）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下货舱集装箱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1534×2438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1626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>
                          <a:solidFill>
                            <a:srgbClr val="125A3C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✓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宽度余量 162 mm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8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LD-11（AAP/ALP）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下货舱集装箱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1534×3175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1626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>
                          <a:solidFill>
                            <a:srgbClr val="125A3C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✓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全矩形轮廓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9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M1（AMJ）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主货舱集装箱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2438×3175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2438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>
                          <a:solidFill>
                            <a:srgbClr val="125A3C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✓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高度余量仅 62 mm；宽度余量 162 mm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10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M2（AMA）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主货舱集装箱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2438×6058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2438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>
                          <a:solidFill>
                            <a:srgbClr val="125A3C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✓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高度余量 62 mm；长度方向可放 2 个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11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HMA（马厩）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主货舱集装箱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2438×3175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2340–2438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>
                          <a:solidFill>
                            <a:srgbClr val="125A3C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✓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帆布顶余量 160 mm；硬顶余量 62 mm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20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LD-3 Reefer（RKN/RAP）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冷藏 ULD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1534×1562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1626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>
                          <a:solidFill>
                            <a:srgbClr val="125A3C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✓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制冷单元不超轮廓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21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LD-9 Reefer（主甲板级）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冷藏 ULD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~2438×3175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~2438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>
                          <a:solidFill>
                            <a:srgbClr val="125A3C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✓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高度余量约 62 mm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22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LD-29 Reefer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冷藏 ULD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1534×3175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1626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>
                          <a:solidFill>
                            <a:srgbClr val="125A3C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✓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全尺寸通过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30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Horse Stall（牲畜栏）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主货舱集装箱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2438×3175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2340–2438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>
                          <a:solidFill>
                            <a:srgbClr val="125A3C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✓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HMA 变体，同 HMA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6" name="AutoShape 6"/>
          <p:cNvSpPr/>
          <p:nvPr/>
        </p:nvSpPr>
        <p:spPr>
          <a:xfrm>
            <a:off x="609600" y="6096000"/>
            <a:ext cx="109728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950" b="0" i="0" u="none" strike="noStrike">
                <a:solidFill>
                  <a:srgbClr val="6E7884"/>
                </a:solidFill>
                <a:latin typeface="Noto Sans SC"/>
                <a:ea typeface="Noto Sans SC"/>
                <a:cs typeface="Noto Sans SC"/>
                <a:sym typeface="Noto Sans SC"/>
              </a:rPr>
              <a:t>适配结论：15 型集装箱与冷藏 ULD 全部可装；M1 / M2 / LD-9 Reefer 高度余量仅约 62 mm，装载时须控制顶板高度。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3978">
            <a:off x="609604" y="6318250"/>
            <a:ext cx="10972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CE1E7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609600" y="6426200"/>
            <a:ext cx="508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8C949E"/>
                </a:solidFill>
                <a:latin typeface="Noto Sans SC"/>
                <a:ea typeface="Noto Sans SC"/>
                <a:cs typeface="Noto Sans SC"/>
                <a:sym typeface="Noto Sans SC"/>
              </a:rPr>
              <a:t>银河重卡 M-139 · 大型无人运输机产品手册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0414000" y="6426200"/>
            <a:ext cx="11684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8C949E"/>
                </a:solidFill>
                <a:latin typeface="Noto Sans SC"/>
                <a:ea typeface="Noto Sans SC"/>
                <a:cs typeface="Noto Sans SC"/>
                <a:sym typeface="Noto Sans SC"/>
              </a:rPr>
              <a:t>14 / 30</a:t>
            </a:r>
            <a:endParaRPr lang="en-US" sz="11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09600" y="355600"/>
            <a:ext cx="7620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E8772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2.3 ULD COMPATIBILITY · PART 2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9600" y="584200"/>
            <a:ext cx="109728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122034"/>
                </a:solidFill>
                <a:latin typeface="Noto Sans SC"/>
                <a:ea typeface="Noto Sans SC"/>
                <a:cs typeface="Noto Sans SC"/>
                <a:sym typeface="Noto Sans SC"/>
              </a:rPr>
              <a:t>30 型 ULD 适配清单（下）：13 型通过，2 型不适配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09600" y="1193800"/>
            <a:ext cx="508000" cy="38100"/>
          </a:xfrm>
          <a:prstGeom prst="roundRect">
            <a:avLst>
              <a:gd name="adj" fmla="val 0"/>
            </a:avLst>
          </a:prstGeom>
          <a:solidFill>
            <a:srgbClr val="E8772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graphicFrame>
        <p:nvGraphicFramePr>
          <p:cNvPr id="5" name="Table 5"/>
          <p:cNvGraphicFramePr>
            <a:graphicFrameLocks noGrp="1"/>
          </p:cNvGraphicFramePr>
          <p:nvPr/>
        </p:nvGraphicFramePr>
        <p:xfrm>
          <a:off x="609600" y="1473200"/>
          <a:ext cx="10972800" cy="469646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482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8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8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844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302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序号</a:t>
                      </a:r>
                      <a:endParaRPr lang="en-US" sz="110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22D5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ULD 类型（IATA 代码）</a:t>
                      </a:r>
                      <a:endParaRPr lang="en-US" sz="110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22D5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类别</a:t>
                      </a:r>
                      <a:endParaRPr lang="en-US" sz="110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22D5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底板 L×W (mm)</a:t>
                      </a:r>
                      <a:endParaRPr lang="en-US" sz="110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22D5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高度 (mm)</a:t>
                      </a:r>
                      <a:endParaRPr lang="en-US" sz="110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22D5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判定</a:t>
                      </a:r>
                      <a:endParaRPr lang="en-US" sz="110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22D5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关键约束 / 备注</a:t>
                      </a:r>
                      <a:endParaRPr lang="en-US" sz="110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22D5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12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PAG / P1P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集装板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2235×3175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货高 2440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>
                          <a:solidFill>
                            <a:srgbClr val="125A3C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✓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总高约 2,470 mm，余量仅 30 mm；建议货高限 2,380–2,400</a:t>
                      </a:r>
                      <a:endParaRPr lang="en-US" sz="1100"/>
                    </a:p>
                  </a:txBody>
                  <a:tcPr marL="101600" marR="101600" marT="12700" marB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13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PMC / P6P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集装板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2438×3175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货高 2440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>
                          <a:solidFill>
                            <a:srgbClr val="125A3C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✓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同 PAG 高度紧张；宽度余量 162 mm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14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PGA（20 ft 板）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集装板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2438×6058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货高 2990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>
                          <a:solidFill>
                            <a:srgbClr val="BE6E1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△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板体能装；货高限约 2,400 mm，损失约 20% 高度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15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PRA（16 ft 板）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集装板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2438×4938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货高 2990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>
                          <a:solidFill>
                            <a:srgbClr val="BE6E14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△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同 PGA，板体能装，货高限约 2,400 mm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16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PLA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集装板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1534×3175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1626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>
                          <a:solidFill>
                            <a:srgbClr val="125A3C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✓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总高约 1,656 mm，余量 844 mm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17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PKC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集装板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1534×1562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1140–1626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>
                          <a:solidFill>
                            <a:srgbClr val="125A3C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✓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全尺寸通过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18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PNA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集装板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1562×2438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—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>
                          <a:solidFill>
                            <a:srgbClr val="125A3C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✓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宽度余量 162 mm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19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PBJ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集装板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2235×2743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—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>
                          <a:solidFill>
                            <a:srgbClr val="125A3C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✓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全尺寸通过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23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VRA（汽车架，基于 PRA）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特种 ULD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2438×4938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1800–2200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>
                          <a:solidFill>
                            <a:srgbClr val="125A3C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✓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轿车余量充裕；SUV/MPV 约 2,050–2,200 mm 仍可装</a:t>
                      </a:r>
                      <a:endParaRPr lang="en-US" sz="1100"/>
                    </a:p>
                  </a:txBody>
                  <a:tcPr marL="101600" marR="101600" marT="12700" marB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24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Demi（半尺寸箱）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特种 ULD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~762×1534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~1626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>
                          <a:solidFill>
                            <a:srgbClr val="125A3C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✓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全通过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25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LD-7（折叠/斜翼型）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特种 ULD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2235×3175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1600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>
                          <a:solidFill>
                            <a:srgbClr val="125A3C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✓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全通过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26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LD-26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特种 ULD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~1534×2438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~1626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>
                          <a:solidFill>
                            <a:srgbClr val="125A3C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✓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宽度余量 162 mm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27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LD-39（窄体小型箱）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特种 ULD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&lt;1500×2000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~1626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>
                          <a:solidFill>
                            <a:srgbClr val="125A3C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✓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全通过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28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M-1H（主甲板加高箱）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特种 ULD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2438×3175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~2591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>
                          <a:solidFill>
                            <a:srgbClr val="BE2D2D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✗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高度超 91 mm；B747F 机头门超高件专用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29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AAU（发动机运输箱）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特种 ULD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定制 &gt;3000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&gt;3000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00" b="1" i="0" u="none" strike="noStrike">
                          <a:solidFill>
                            <a:srgbClr val="BE2D2D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✗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0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GE90/GEnx 级远超货舱；小型 APU 箱可定制</a:t>
                      </a:r>
                      <a:endParaRPr lang="en-US" sz="1100"/>
                    </a:p>
                  </a:txBody>
                  <a:tcPr marL="101600" marR="101600" marT="69850" marB="69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6" name="AutoShape 6"/>
          <p:cNvSpPr/>
          <p:nvPr/>
        </p:nvSpPr>
        <p:spPr>
          <a:xfrm>
            <a:off x="609600" y="6096000"/>
            <a:ext cx="109728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950" b="0" i="0" u="none" strike="noStrike">
                <a:solidFill>
                  <a:srgbClr val="6E7884"/>
                </a:solidFill>
                <a:latin typeface="Noto Sans SC"/>
                <a:ea typeface="Noto Sans SC"/>
                <a:cs typeface="Noto Sans SC"/>
                <a:sym typeface="Noto Sans SC"/>
              </a:rPr>
              <a:t>适配结论：PAG / PMC 货高建议限 2,380–2,400 mm；PGA / PRA 限高约 2,400 mm（损失约 20% 高度）；仅 M-1H（超高 91 mm）与 AAU 发动机箱不适配。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3978">
            <a:off x="609604" y="6318250"/>
            <a:ext cx="10972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CE1E7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609600" y="6426200"/>
            <a:ext cx="508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8C949E"/>
                </a:solidFill>
                <a:latin typeface="Noto Sans SC"/>
                <a:ea typeface="Noto Sans SC"/>
                <a:cs typeface="Noto Sans SC"/>
                <a:sym typeface="Noto Sans SC"/>
              </a:rPr>
              <a:t>银河重卡 M-139 · 大型无人运输机产品手册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0414000" y="6426200"/>
            <a:ext cx="11684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8C949E"/>
                </a:solidFill>
                <a:latin typeface="Noto Sans SC"/>
                <a:ea typeface="Noto Sans SC"/>
                <a:cs typeface="Noto Sans SC"/>
                <a:sym typeface="Noto Sans SC"/>
              </a:rPr>
              <a:t>15 / 30</a:t>
            </a:r>
            <a:endParaRPr lang="en-US" sz="11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08111E">
                  <a:alpha val="88000"/>
                </a:srgbClr>
              </a:gs>
              <a:gs pos="45000">
                <a:srgbClr val="08111E">
                  <a:alpha val="55000"/>
                </a:srgbClr>
              </a:gs>
              <a:gs pos="100000">
                <a:srgbClr val="08111E">
                  <a:alpha val="12000"/>
                </a:srgbClr>
              </a:gs>
            </a:gsLst>
            <a:lin ang="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874000" y="762000"/>
            <a:ext cx="3810000" cy="279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20000" b="1" i="0" u="none" strike="noStrike">
                <a:solidFill>
                  <a:srgbClr val="FFFFFF">
                    <a:alpha val="14118"/>
                  </a:srgbClr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12800" y="2692400"/>
            <a:ext cx="508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E8772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CHAPTER 03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3098800"/>
            <a:ext cx="8128000" cy="812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多任务平台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812800" y="4038600"/>
            <a:ext cx="635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FFFFFF">
                    <a:alpha val="74902"/>
                  </a:srgbClr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MULTI-MISSION PLATFORM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45230">
            <a:off x="812842" y="4514850"/>
            <a:ext cx="965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E87722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9" name="AutoShape 9"/>
          <p:cNvSpPr/>
          <p:nvPr/>
        </p:nvSpPr>
        <p:spPr>
          <a:xfrm>
            <a:off x="812800" y="4724400"/>
            <a:ext cx="6604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1666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同一副平台机翼，五种构型、七类用户、52 项任务，配套覆盖全域地形的军种涂装与部署方案。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2800" y="6248400"/>
            <a:ext cx="762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FFFFFF">
                    <a:alpha val="6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五构型 · 任务谱系 · 军种涂装谱系 · 典型部署场景</a:t>
            </a:r>
            <a:endParaRPr lang="en-US" sz="11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09600" y="355600"/>
            <a:ext cx="7620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E8772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3.1 FIVE CONFIGURATIONS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9600" y="584200"/>
            <a:ext cx="109728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500" b="1" i="0" u="none" strike="noStrike">
                <a:solidFill>
                  <a:srgbClr val="122034"/>
                </a:solidFill>
                <a:latin typeface="Noto Sans SC"/>
                <a:ea typeface="Noto Sans SC"/>
                <a:cs typeface="Noto Sans SC"/>
                <a:sym typeface="Noto Sans SC"/>
              </a:rPr>
              <a:t>一基准四改型：S1/S4 近期落地，S2/S3 中期，S5 远期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09600" y="1193800"/>
            <a:ext cx="508000" cy="38100"/>
          </a:xfrm>
          <a:prstGeom prst="roundRect">
            <a:avLst>
              <a:gd name="adj" fmla="val 0"/>
            </a:avLst>
          </a:prstGeom>
          <a:solidFill>
            <a:srgbClr val="E8772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graphicFrame>
        <p:nvGraphicFramePr>
          <p:cNvPr id="5" name="Table 5"/>
          <p:cNvGraphicFramePr>
            <a:graphicFrameLocks noGrp="1"/>
          </p:cNvGraphicFramePr>
          <p:nvPr/>
        </p:nvGraphicFramePr>
        <p:xfrm>
          <a:off x="609600" y="1498600"/>
          <a:ext cx="10972800" cy="29464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7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20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构型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22D5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尾翼 / 特征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22D5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尾门 / 货舱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22D5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改型空重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22D5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对 7,400 kg 余量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22D5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Δ 巡航阻力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22D5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六维评分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22D5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50" b="1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S1 基准货运</a:t>
                      </a:r>
                      <a:endParaRPr lang="en-US" sz="1100"/>
                    </a:p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en-US" sz="900" b="1" i="0" u="none" strike="noStrike">
                          <a:solidFill>
                            <a:srgbClr val="78828E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近期 · 基准母型</a:t>
                      </a:r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T 型尾翼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跳板门可容 SUV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6,708 kg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+692 kg（基准）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4.15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8772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50" b="1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S2 双尾撑</a:t>
                      </a:r>
                      <a:endParaRPr lang="en-US" sz="1100"/>
                    </a:p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en-US" sz="900" b="1" i="0" u="none" strike="noStrike">
                          <a:solidFill>
                            <a:srgbClr val="78828E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中期预研</a:t>
                      </a:r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双尾撑 H 尾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尾门最大化全开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6,933 kg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+467（吃掉 33%）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+3~6%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122D5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3.00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50" b="1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S3 短距高原</a:t>
                      </a:r>
                      <a:endParaRPr lang="en-US" sz="1100"/>
                    </a:p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en-US" sz="900" b="1" i="0" u="none" strike="noStrike">
                          <a:solidFill>
                            <a:srgbClr val="78828E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中期攻关</a:t>
                      </a:r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双垂尾＋高平尾＋增升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跳板门·加强起落架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6,983 kg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+417（吃掉 40%）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+1~3%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122D5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3.15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50" b="1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S4 模块化</a:t>
                      </a:r>
                      <a:endParaRPr lang="en-US" sz="1100"/>
                    </a:p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en-US" sz="900" b="1" i="0" u="none" strike="noStrike">
                          <a:solidFill>
                            <a:srgbClr val="78828E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近—中期拓展</a:t>
                      </a:r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T 尾＋任务接口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模块化货舱 / 吊舱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6,798 kg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+602（吃掉 13%）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净形 ≈0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E8772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4.05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50" b="1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S5 舰载折叠</a:t>
                      </a:r>
                      <a:endParaRPr lang="en-US" sz="1100"/>
                    </a:p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en-US" sz="900" b="1" i="0" u="none" strike="noStrike">
                          <a:solidFill>
                            <a:srgbClr val="78828E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远期探索</a:t>
                      </a:r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折叠翼＋着舰钩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跳板门·加强起落架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7,258 kg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+142（吃掉 80%）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+2~4%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78828E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1.65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AutoShape 6"/>
          <p:cNvSpPr/>
          <p:nvPr/>
        </p:nvSpPr>
        <p:spPr>
          <a:xfrm>
            <a:off x="609600" y="4673600"/>
            <a:ext cx="10972800" cy="1270000"/>
          </a:xfrm>
          <a:prstGeom prst="roundRect">
            <a:avLst>
              <a:gd name="adj" fmla="val 0"/>
            </a:avLst>
          </a:prstGeom>
          <a:solidFill>
            <a:srgbClr val="F4F6F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838200" y="4826000"/>
            <a:ext cx="105156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9166"/>
              </a:lnSpc>
              <a:defRPr/>
            </a:pPr>
            <a:r>
              <a:rPr lang="en-US" sz="1150" b="1" i="0" u="none" strike="noStrike">
                <a:solidFill>
                  <a:srgbClr val="283442"/>
                </a:solidFill>
                <a:latin typeface="Noto Sans SC"/>
                <a:ea typeface="Noto Sans SC"/>
                <a:cs typeface="Noto Sans SC"/>
                <a:sym typeface="Noto Sans SC"/>
              </a:rPr>
              <a:t>选型路线：</a:t>
            </a:r>
            <a:r>
              <a:rPr lang="en-US" sz="1150" b="0" i="0" u="none" strike="noStrike">
                <a:solidFill>
                  <a:srgbClr val="283442"/>
                </a:solidFill>
                <a:latin typeface="Noto Sans SC"/>
                <a:ea typeface="Noto Sans SC"/>
                <a:cs typeface="Noto Sans SC"/>
                <a:sym typeface="Noto Sans SC"/>
              </a:rPr>
              <a:t>近期冻结 S1（基准母型 4.15 分）、近—中期并行 S4（模块化 4.05 分）；中期攻关 S3 短距高原（3.15）、预研 S2 双尾撑（3.00）；S5 舰载折叠（1.65）远期探索，重量、翼展、起落架与飞控冲突解决前不工程化。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38200" y="5435600"/>
            <a:ext cx="105156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000" b="0" i="0" u="none" strike="noStrike">
                <a:solidFill>
                  <a:srgbClr val="78828E"/>
                </a:solidFill>
                <a:latin typeface="Noto Sans SC"/>
                <a:ea typeface="Noto Sans SC"/>
                <a:cs typeface="Noto Sans SC"/>
                <a:sym typeface="Noto Sans SC"/>
              </a:rPr>
              <a:t>注：Δ 为概念级量级估算；改型后重量、重心、能量须同时复算，各改型需油 762–781 kg，均在 1,000 kg 燃油预算内。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 rot="-3978">
            <a:off x="609604" y="6318250"/>
            <a:ext cx="10972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CE1E7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AutoShape 10"/>
          <p:cNvSpPr/>
          <p:nvPr/>
        </p:nvSpPr>
        <p:spPr>
          <a:xfrm>
            <a:off x="609600" y="6426200"/>
            <a:ext cx="508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8C949E"/>
                </a:solidFill>
                <a:latin typeface="Noto Sans SC"/>
                <a:ea typeface="Noto Sans SC"/>
                <a:cs typeface="Noto Sans SC"/>
                <a:sym typeface="Noto Sans SC"/>
              </a:rPr>
              <a:t>银河重卡 M-139 · 大型无人运输机产品手册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0414000" y="6426200"/>
            <a:ext cx="11684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8C949E"/>
                </a:solidFill>
                <a:latin typeface="Noto Sans SC"/>
                <a:ea typeface="Noto Sans SC"/>
                <a:cs typeface="Noto Sans SC"/>
                <a:sym typeface="Noto Sans SC"/>
              </a:rPr>
              <a:t>17 / 30</a:t>
            </a:r>
            <a:endParaRPr lang="en-US" sz="11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09600" y="355600"/>
            <a:ext cx="7620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E8772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3.2 MISSION SPECTRUM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9600" y="584200"/>
            <a:ext cx="109728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500" b="1" i="0" u="none" strike="noStrike">
                <a:solidFill>
                  <a:srgbClr val="122034"/>
                </a:solidFill>
                <a:latin typeface="Noto Sans SC"/>
                <a:ea typeface="Noto Sans SC"/>
                <a:cs typeface="Noto Sans SC"/>
                <a:sym typeface="Noto Sans SC"/>
              </a:rPr>
              <a:t>七类用户域 52 项任务，以保障、运输、侦察、中继为主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09600" y="1193800"/>
            <a:ext cx="508000" cy="38100"/>
          </a:xfrm>
          <a:prstGeom prst="roundRect">
            <a:avLst>
              <a:gd name="adj" fmla="val 0"/>
            </a:avLst>
          </a:prstGeom>
          <a:solidFill>
            <a:srgbClr val="E8772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graphicFrame>
        <p:nvGraphicFramePr>
          <p:cNvPr id="5" name="Table 5"/>
          <p:cNvGraphicFramePr>
            <a:graphicFrameLocks noGrp="1"/>
          </p:cNvGraphicFramePr>
          <p:nvPr/>
        </p:nvGraphicFramePr>
        <p:xfrm>
          <a:off x="609600" y="1473200"/>
          <a:ext cx="10972800" cy="343408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65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62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用户域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22D5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编号段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22D5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任务数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22D5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典型高优先级任务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22D5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通用航空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GT 1–7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7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支线货运、偏远运输、大件滚装、应急投送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陆军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AR 1–6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6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前沿战术补给、通信中继、边境巡逻、医疗投送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海军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NV 1–6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6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岛礁 / 岸舰补给、海上巡逻、通信中继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空军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AF 1–7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7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无人运输、通信 / 数据链节点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警用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PL 1–7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7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治安巡逻、搜救与灾害评估、应急通信、指挥节点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海关缉私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CS 1–9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9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海域巡逻、通道侦察、复杂环境部署、常态化巡逻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其他拓展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OT 1–10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空中通信基站、海洋海事、公共事业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1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合计</a:t>
                      </a:r>
                      <a:endParaRPr lang="en-US" sz="110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3F9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—</a:t>
                      </a:r>
                      <a:endParaRPr lang="en-US" sz="110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3F9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E8772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52</a:t>
                      </a:r>
                      <a:endParaRPr lang="en-US" sz="1100"/>
                    </a:p>
                  </a:txBody>
                  <a:tcPr marL="101600" marR="101600" marT="82550" marB="825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3F9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1F2329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保障型、运输型、侦察型、中继型需求为主</a:t>
                      </a:r>
                      <a:endParaRPr lang="en-US" sz="110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F3F9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AutoShape 6"/>
          <p:cNvSpPr/>
          <p:nvPr/>
        </p:nvSpPr>
        <p:spPr>
          <a:xfrm>
            <a:off x="609600" y="5105400"/>
            <a:ext cx="10972800" cy="889000"/>
          </a:xfrm>
          <a:prstGeom prst="roundRect">
            <a:avLst>
              <a:gd name="adj" fmla="val 0"/>
            </a:avLst>
          </a:prstGeom>
          <a:solidFill>
            <a:srgbClr val="122034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838200" y="5232400"/>
            <a:ext cx="105156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明确的任务边界（四类不适用）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38200" y="5537200"/>
            <a:ext cx="105156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FFFFFF">
                    <a:alpha val="87843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载人运输（客运 / 载人后送 / 载人救援）　·　高威胁制空与纵深突防　·　登临抓捕等机上执法　·　现成舰载 / 反潜 / 蜂群母机（列为远期）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 rot="-3978">
            <a:off x="609604" y="6318250"/>
            <a:ext cx="10972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CE1E7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AutoShape 10"/>
          <p:cNvSpPr/>
          <p:nvPr/>
        </p:nvSpPr>
        <p:spPr>
          <a:xfrm>
            <a:off x="609600" y="6426200"/>
            <a:ext cx="508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8C949E"/>
                </a:solidFill>
                <a:latin typeface="Noto Sans SC"/>
                <a:ea typeface="Noto Sans SC"/>
                <a:cs typeface="Noto Sans SC"/>
                <a:sym typeface="Noto Sans SC"/>
              </a:rPr>
              <a:t>银河重卡 M-139 · 大型无人运输机产品手册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0414000" y="6426200"/>
            <a:ext cx="11684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8C949E"/>
                </a:solidFill>
                <a:latin typeface="Noto Sans SC"/>
                <a:ea typeface="Noto Sans SC"/>
                <a:cs typeface="Noto Sans SC"/>
                <a:sym typeface="Noto Sans SC"/>
              </a:rPr>
              <a:t>18 / 30</a:t>
            </a:r>
            <a:endParaRPr lang="en-US" sz="11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09600" y="355600"/>
            <a:ext cx="7620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E8772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3.3 LIVERY · FRONT VIEW I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9600" y="584200"/>
            <a:ext cx="109728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500" b="1" i="0" u="none" strike="noStrike">
                <a:solidFill>
                  <a:srgbClr val="122034"/>
                </a:solidFill>
                <a:latin typeface="Noto Sans SC"/>
                <a:ea typeface="Noto Sans SC"/>
                <a:cs typeface="Noto Sans SC"/>
                <a:sym typeface="Noto Sans SC"/>
              </a:rPr>
              <a:t>正视涂装谱系（一）：基准灰、空军与沙漠迷彩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09600" y="1193800"/>
            <a:ext cx="508000" cy="38100"/>
          </a:xfrm>
          <a:prstGeom prst="roundRect">
            <a:avLst>
              <a:gd name="adj" fmla="val 0"/>
            </a:avLst>
          </a:prstGeom>
          <a:solidFill>
            <a:srgbClr val="E8772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8800" y="1854200"/>
            <a:ext cx="3657600" cy="2057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6" name="AutoShape 6"/>
          <p:cNvSpPr/>
          <p:nvPr/>
        </p:nvSpPr>
        <p:spPr>
          <a:xfrm>
            <a:off x="558800" y="4038600"/>
            <a:ext cx="36576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122D52"/>
                </a:solidFill>
                <a:latin typeface="Noto Sans SC"/>
                <a:ea typeface="Noto Sans SC"/>
                <a:cs typeface="Noto Sans SC"/>
                <a:sym typeface="Noto Sans SC"/>
              </a:rPr>
              <a:t>军用深灰（基准）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558800" y="4419600"/>
            <a:ext cx="36576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33333"/>
              </a:lnSpc>
              <a:defRPr/>
            </a:pPr>
            <a:r>
              <a:rPr lang="en-US" sz="110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低可视纯色涂装，训练与基准货运构型通用。</a:t>
            </a:r>
            <a:endParaRPr lang="en-US" sz="110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267200" y="1854200"/>
            <a:ext cx="3657600" cy="2057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9" name="AutoShape 9"/>
          <p:cNvSpPr/>
          <p:nvPr/>
        </p:nvSpPr>
        <p:spPr>
          <a:xfrm>
            <a:off x="4267200" y="4038600"/>
            <a:ext cx="36576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122D52"/>
                </a:solidFill>
                <a:latin typeface="Noto Sans SC"/>
                <a:ea typeface="Noto Sans SC"/>
                <a:cs typeface="Noto Sans SC"/>
                <a:sym typeface="Noto Sans SC"/>
              </a:rPr>
              <a:t>空军数码迷彩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267200" y="4419600"/>
            <a:ext cx="36576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33333"/>
              </a:lnSpc>
              <a:defRPr/>
            </a:pPr>
            <a:r>
              <a:rPr lang="en-US" sz="110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破碎色块降低空中轮廓识别，适应跨区机动。</a:t>
            </a:r>
            <a:endParaRPr lang="en-US" sz="1100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975600" y="1854200"/>
            <a:ext cx="3657600" cy="2057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2" name="AutoShape 12"/>
          <p:cNvSpPr/>
          <p:nvPr/>
        </p:nvSpPr>
        <p:spPr>
          <a:xfrm>
            <a:off x="7975600" y="4038600"/>
            <a:ext cx="36576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122D52"/>
                </a:solidFill>
                <a:latin typeface="Noto Sans SC"/>
                <a:ea typeface="Noto Sans SC"/>
                <a:cs typeface="Noto Sans SC"/>
                <a:sym typeface="Noto Sans SC"/>
              </a:rPr>
              <a:t>沙漠迷彩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975600" y="4419600"/>
            <a:ext cx="36576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33333"/>
              </a:lnSpc>
              <a:defRPr/>
            </a:pPr>
            <a:r>
              <a:rPr lang="en-US" sz="110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戈壁荒漠地形高隐蔽，配套宽温与防尘砂设计。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3978">
            <a:off x="609604" y="6318250"/>
            <a:ext cx="10972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CE1E7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609600" y="6426200"/>
            <a:ext cx="508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8C949E"/>
                </a:solidFill>
                <a:latin typeface="Noto Sans SC"/>
                <a:ea typeface="Noto Sans SC"/>
                <a:cs typeface="Noto Sans SC"/>
                <a:sym typeface="Noto Sans SC"/>
              </a:rPr>
              <a:t>银河重卡 M-139 · 大型无人运输机产品手册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0414000" y="6426200"/>
            <a:ext cx="11684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8C949E"/>
                </a:solidFill>
                <a:latin typeface="Noto Sans SC"/>
                <a:ea typeface="Noto Sans SC"/>
                <a:cs typeface="Noto Sans SC"/>
                <a:sym typeface="Noto Sans SC"/>
              </a:rPr>
              <a:t>19 / 30</a:t>
            </a:r>
            <a:endParaRPr lang="en-US" sz="11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09600" y="355600"/>
            <a:ext cx="7620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E8772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3.3 LIVERY · FRONT VIEW II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9600" y="584200"/>
            <a:ext cx="109728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500" b="1" i="0" u="none" strike="noStrike">
                <a:solidFill>
                  <a:srgbClr val="122034"/>
                </a:solidFill>
                <a:latin typeface="Noto Sans SC"/>
                <a:ea typeface="Noto Sans SC"/>
                <a:cs typeface="Noto Sans SC"/>
                <a:sym typeface="Noto Sans SC"/>
              </a:rPr>
              <a:t>正视涂装谱系（二）：海军双迷彩与雪地迷彩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09600" y="1193800"/>
            <a:ext cx="508000" cy="38100"/>
          </a:xfrm>
          <a:prstGeom prst="roundRect">
            <a:avLst>
              <a:gd name="adj" fmla="val 0"/>
            </a:avLst>
          </a:prstGeom>
          <a:solidFill>
            <a:srgbClr val="E8772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8800" y="1854200"/>
            <a:ext cx="3657600" cy="2057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6" name="AutoShape 6"/>
          <p:cNvSpPr/>
          <p:nvPr/>
        </p:nvSpPr>
        <p:spPr>
          <a:xfrm>
            <a:off x="558800" y="4038600"/>
            <a:ext cx="36576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122D52"/>
                </a:solidFill>
                <a:latin typeface="Noto Sans SC"/>
                <a:ea typeface="Noto Sans SC"/>
                <a:cs typeface="Noto Sans SC"/>
                <a:sym typeface="Noto Sans SC"/>
              </a:rPr>
              <a:t>海军深色迷彩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558800" y="4419600"/>
            <a:ext cx="36576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33333"/>
              </a:lnSpc>
              <a:defRPr/>
            </a:pPr>
            <a:r>
              <a:rPr lang="en-US" sz="110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远海高盐雾环境，与防盐雾涂层体系配套。</a:t>
            </a:r>
            <a:endParaRPr lang="en-US" sz="110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267200" y="1854200"/>
            <a:ext cx="3657600" cy="2057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9" name="AutoShape 9"/>
          <p:cNvSpPr/>
          <p:nvPr/>
        </p:nvSpPr>
        <p:spPr>
          <a:xfrm>
            <a:off x="4267200" y="4038600"/>
            <a:ext cx="36576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122D52"/>
                </a:solidFill>
                <a:latin typeface="Noto Sans SC"/>
                <a:ea typeface="Noto Sans SC"/>
                <a:cs typeface="Noto Sans SC"/>
                <a:sym typeface="Noto Sans SC"/>
              </a:rPr>
              <a:t>海军标准迷彩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267200" y="4419600"/>
            <a:ext cx="36576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33333"/>
              </a:lnSpc>
              <a:defRPr/>
            </a:pPr>
            <a:r>
              <a:rPr lang="en-US" sz="110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蓝灰数码配色，适应近海海天背景。</a:t>
            </a:r>
            <a:endParaRPr lang="en-US" sz="1100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975600" y="1854200"/>
            <a:ext cx="3657600" cy="2057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2" name="AutoShape 12"/>
          <p:cNvSpPr/>
          <p:nvPr/>
        </p:nvSpPr>
        <p:spPr>
          <a:xfrm>
            <a:off x="7975600" y="4038600"/>
            <a:ext cx="36576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122D52"/>
                </a:solidFill>
                <a:latin typeface="Noto Sans SC"/>
                <a:ea typeface="Noto Sans SC"/>
                <a:cs typeface="Noto Sans SC"/>
                <a:sym typeface="Noto Sans SC"/>
              </a:rPr>
              <a:t>雪地迷彩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975600" y="4419600"/>
            <a:ext cx="36576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33333"/>
              </a:lnSpc>
              <a:defRPr/>
            </a:pPr>
            <a:r>
              <a:rPr lang="en-US" sz="110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白色低可视，配合防冰除冰用于高原雪地。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3978">
            <a:off x="609604" y="6318250"/>
            <a:ext cx="10972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CE1E7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609600" y="6426200"/>
            <a:ext cx="508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8C949E"/>
                </a:solidFill>
                <a:latin typeface="Noto Sans SC"/>
                <a:ea typeface="Noto Sans SC"/>
                <a:cs typeface="Noto Sans SC"/>
                <a:sym typeface="Noto Sans SC"/>
              </a:rPr>
              <a:t>银河重卡 M-139 · 大型无人运输机产品手册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0414000" y="6426200"/>
            <a:ext cx="11684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8C949E"/>
                </a:solidFill>
                <a:latin typeface="Noto Sans SC"/>
                <a:ea typeface="Noto Sans SC"/>
                <a:cs typeface="Noto Sans SC"/>
                <a:sym typeface="Noto Sans SC"/>
              </a:rPr>
              <a:t>20 / 30</a:t>
            </a:r>
            <a:endParaRPr lang="en-US" sz="11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09600" y="355600"/>
            <a:ext cx="7620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E8772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3.4 LIVERY · SIDE VIEW I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9600" y="584200"/>
            <a:ext cx="109728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500" b="1" i="0" u="none" strike="noStrike">
                <a:solidFill>
                  <a:srgbClr val="122034"/>
                </a:solidFill>
                <a:latin typeface="Noto Sans SC"/>
                <a:ea typeface="Noto Sans SC"/>
                <a:cs typeface="Noto Sans SC"/>
                <a:sym typeface="Noto Sans SC"/>
              </a:rPr>
              <a:t>侧视涂装谱系（一）：沙漠、雪地与空军数码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09600" y="1193800"/>
            <a:ext cx="508000" cy="38100"/>
          </a:xfrm>
          <a:prstGeom prst="roundRect">
            <a:avLst>
              <a:gd name="adj" fmla="val 0"/>
            </a:avLst>
          </a:prstGeom>
          <a:solidFill>
            <a:srgbClr val="E8772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8800" y="1854200"/>
            <a:ext cx="3657600" cy="2057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6" name="AutoShape 6"/>
          <p:cNvSpPr/>
          <p:nvPr/>
        </p:nvSpPr>
        <p:spPr>
          <a:xfrm>
            <a:off x="558800" y="4038600"/>
            <a:ext cx="36576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122D52"/>
                </a:solidFill>
                <a:latin typeface="Noto Sans SC"/>
                <a:ea typeface="Noto Sans SC"/>
                <a:cs typeface="Noto Sans SC"/>
                <a:sym typeface="Noto Sans SC"/>
              </a:rPr>
              <a:t>沙漠迷彩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558800" y="4419600"/>
            <a:ext cx="36576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33333"/>
              </a:lnSpc>
              <a:defRPr/>
            </a:pPr>
            <a:r>
              <a:rPr lang="en-US" sz="110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贯通机身的沙色斑块，戈壁部署主涂装。</a:t>
            </a:r>
            <a:endParaRPr lang="en-US" sz="110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267200" y="1854200"/>
            <a:ext cx="3657600" cy="2057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9" name="AutoShape 9"/>
          <p:cNvSpPr/>
          <p:nvPr/>
        </p:nvSpPr>
        <p:spPr>
          <a:xfrm>
            <a:off x="4267200" y="4038600"/>
            <a:ext cx="36576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122D52"/>
                </a:solidFill>
                <a:latin typeface="Noto Sans SC"/>
                <a:ea typeface="Noto Sans SC"/>
                <a:cs typeface="Noto Sans SC"/>
                <a:sym typeface="Noto Sans SC"/>
              </a:rPr>
              <a:t>雪地迷彩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267200" y="4419600"/>
            <a:ext cx="36576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33333"/>
              </a:lnSpc>
              <a:defRPr/>
            </a:pPr>
            <a:r>
              <a:rPr lang="en-US" sz="110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白灰破碎纹理，雪山背景保持低可视。</a:t>
            </a:r>
            <a:endParaRPr lang="en-US" sz="1100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975600" y="1854200"/>
            <a:ext cx="3657600" cy="2057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2" name="AutoShape 12"/>
          <p:cNvSpPr/>
          <p:nvPr/>
        </p:nvSpPr>
        <p:spPr>
          <a:xfrm>
            <a:off x="7975600" y="4038600"/>
            <a:ext cx="36576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122D52"/>
                </a:solidFill>
                <a:latin typeface="Noto Sans SC"/>
                <a:ea typeface="Noto Sans SC"/>
                <a:cs typeface="Noto Sans SC"/>
                <a:sym typeface="Noto Sans SC"/>
              </a:rPr>
              <a:t>空军数码迷彩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975600" y="4419600"/>
            <a:ext cx="36576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33333"/>
              </a:lnSpc>
              <a:defRPr/>
            </a:pPr>
            <a:r>
              <a:rPr lang="en-US" sz="110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灰蓝数码像素，通用跨区作战涂装。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3978">
            <a:off x="609604" y="6318250"/>
            <a:ext cx="10972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CE1E7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609600" y="6426200"/>
            <a:ext cx="508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8C949E"/>
                </a:solidFill>
                <a:latin typeface="Noto Sans SC"/>
                <a:ea typeface="Noto Sans SC"/>
                <a:cs typeface="Noto Sans SC"/>
                <a:sym typeface="Noto Sans SC"/>
              </a:rPr>
              <a:t>银河重卡 M-139 · 大型无人运输机产品手册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0414000" y="6426200"/>
            <a:ext cx="11684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8C949E"/>
                </a:solidFill>
                <a:latin typeface="Noto Sans SC"/>
                <a:ea typeface="Noto Sans SC"/>
                <a:cs typeface="Noto Sans SC"/>
                <a:sym typeface="Noto Sans SC"/>
              </a:rPr>
              <a:t>21 / 30</a:t>
            </a:r>
            <a:endParaRPr lang="en-US" sz="11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09600" y="355600"/>
            <a:ext cx="7620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E8772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3.4 LIVERY · SIDE VIEW II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9600" y="584200"/>
            <a:ext cx="109728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500" b="1" i="0" u="none" strike="noStrike">
                <a:solidFill>
                  <a:srgbClr val="122034"/>
                </a:solidFill>
                <a:latin typeface="Noto Sans SC"/>
                <a:ea typeface="Noto Sans SC"/>
                <a:cs typeface="Noto Sans SC"/>
                <a:sym typeface="Noto Sans SC"/>
              </a:rPr>
              <a:t>侧视涂装谱系（二）：海军双迷彩与陆军迷彩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09600" y="1193800"/>
            <a:ext cx="508000" cy="38100"/>
          </a:xfrm>
          <a:prstGeom prst="roundRect">
            <a:avLst>
              <a:gd name="adj" fmla="val 0"/>
            </a:avLst>
          </a:prstGeom>
          <a:solidFill>
            <a:srgbClr val="E8772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8800" y="1854200"/>
            <a:ext cx="3657600" cy="2057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6" name="AutoShape 6"/>
          <p:cNvSpPr/>
          <p:nvPr/>
        </p:nvSpPr>
        <p:spPr>
          <a:xfrm>
            <a:off x="558800" y="4038600"/>
            <a:ext cx="36576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122D52"/>
                </a:solidFill>
                <a:latin typeface="Noto Sans SC"/>
                <a:ea typeface="Noto Sans SC"/>
                <a:cs typeface="Noto Sans SC"/>
                <a:sym typeface="Noto Sans SC"/>
              </a:rPr>
              <a:t>海军深色迷彩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558800" y="4419600"/>
            <a:ext cx="36576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33333"/>
              </a:lnSpc>
              <a:defRPr/>
            </a:pPr>
            <a:r>
              <a:rPr lang="en-US" sz="110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深蓝灰大色块，远海巡逻构型涂装。</a:t>
            </a:r>
            <a:endParaRPr lang="en-US" sz="110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267200" y="1854200"/>
            <a:ext cx="3657600" cy="2057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9" name="AutoShape 9"/>
          <p:cNvSpPr/>
          <p:nvPr/>
        </p:nvSpPr>
        <p:spPr>
          <a:xfrm>
            <a:off x="4267200" y="4038600"/>
            <a:ext cx="36576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122D52"/>
                </a:solidFill>
                <a:latin typeface="Noto Sans SC"/>
                <a:ea typeface="Noto Sans SC"/>
                <a:cs typeface="Noto Sans SC"/>
                <a:sym typeface="Noto Sans SC"/>
              </a:rPr>
              <a:t>陆军迷彩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267200" y="4419600"/>
            <a:ext cx="36576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33333"/>
              </a:lnSpc>
              <a:defRPr/>
            </a:pPr>
            <a:r>
              <a:rPr lang="en-US" sz="110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绿棕数码斑块，适配林地与丘陵地形。</a:t>
            </a:r>
            <a:endParaRPr lang="en-US" sz="1100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5"/>
          <a:srcRect l="62" r="62"/>
          <a:stretch>
            <a:fillRect/>
          </a:stretch>
        </p:blipFill>
        <p:spPr>
          <a:xfrm>
            <a:off x="7975600" y="1854200"/>
            <a:ext cx="3657600" cy="2057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2" name="AutoShape 12"/>
          <p:cNvSpPr/>
          <p:nvPr/>
        </p:nvSpPr>
        <p:spPr>
          <a:xfrm>
            <a:off x="7975600" y="4038600"/>
            <a:ext cx="36576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122D52"/>
                </a:solidFill>
                <a:latin typeface="Noto Sans SC"/>
                <a:ea typeface="Noto Sans SC"/>
                <a:cs typeface="Noto Sans SC"/>
                <a:sym typeface="Noto Sans SC"/>
              </a:rPr>
              <a:t>海军标准蓝数码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975600" y="4419600"/>
            <a:ext cx="36576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33333"/>
              </a:lnSpc>
              <a:defRPr/>
            </a:pPr>
            <a:r>
              <a:rPr lang="en-US" sz="110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蓝灰像素纹理，近海任务构型涂装。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3978">
            <a:off x="609604" y="6318250"/>
            <a:ext cx="10972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CE1E7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609600" y="6426200"/>
            <a:ext cx="508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8C949E"/>
                </a:solidFill>
                <a:latin typeface="Noto Sans SC"/>
                <a:ea typeface="Noto Sans SC"/>
                <a:cs typeface="Noto Sans SC"/>
                <a:sym typeface="Noto Sans SC"/>
              </a:rPr>
              <a:t>银河重卡 M-139 · 大型无人运输机产品手册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0414000" y="6426200"/>
            <a:ext cx="11684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8C949E"/>
                </a:solidFill>
                <a:latin typeface="Noto Sans SC"/>
                <a:ea typeface="Noto Sans SC"/>
                <a:cs typeface="Noto Sans SC"/>
                <a:sym typeface="Noto Sans SC"/>
              </a:rPr>
              <a:t>22 / 30</a:t>
            </a:r>
            <a:endParaRPr lang="en-US" sz="11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09600" y="355600"/>
            <a:ext cx="7620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E8772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3.5 DEPLOYMENT · GOBI DESERT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9600" y="584200"/>
            <a:ext cx="109728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500" b="1" i="0" u="none" strike="noStrike">
                <a:solidFill>
                  <a:srgbClr val="122034"/>
                </a:solidFill>
                <a:latin typeface="Noto Sans SC"/>
                <a:ea typeface="Noto Sans SC"/>
                <a:cs typeface="Noto Sans SC"/>
                <a:sym typeface="Noto Sans SC"/>
              </a:rPr>
              <a:t>戈壁荒漠部署：无依托前沿场地的高频补给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09600" y="1193800"/>
            <a:ext cx="508000" cy="38100"/>
          </a:xfrm>
          <a:prstGeom prst="roundRect">
            <a:avLst>
              <a:gd name="adj" fmla="val 0"/>
            </a:avLst>
          </a:prstGeom>
          <a:solidFill>
            <a:srgbClr val="E8772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03" r="103"/>
          <a:stretch>
            <a:fillRect/>
          </a:stretch>
        </p:blipFill>
        <p:spPr>
          <a:xfrm>
            <a:off x="609600" y="1600200"/>
            <a:ext cx="6858000" cy="38608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6" name="AutoShape 6"/>
          <p:cNvSpPr/>
          <p:nvPr/>
        </p:nvSpPr>
        <p:spPr>
          <a:xfrm>
            <a:off x="609600" y="5537200"/>
            <a:ext cx="6858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8C949E"/>
                </a:solidFill>
                <a:latin typeface="Noto Sans SC"/>
                <a:ea typeface="Noto Sans SC"/>
                <a:cs typeface="Noto Sans SC"/>
                <a:sym typeface="Noto Sans SC"/>
              </a:rPr>
              <a:t>沙漠迷彩 · 戈壁前沿场地起飞渲染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823200" y="1651000"/>
            <a:ext cx="37592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E8772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DEPLOYMENT 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823200" y="1981200"/>
            <a:ext cx="37592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122034"/>
                </a:solidFill>
                <a:latin typeface="Noto Sans SC"/>
                <a:ea typeface="Noto Sans SC"/>
                <a:cs typeface="Noto Sans SC"/>
                <a:sym typeface="Noto Sans SC"/>
              </a:rPr>
              <a:t>戈壁荒漠部署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23200" y="2540000"/>
            <a:ext cx="406400" cy="38100"/>
          </a:xfrm>
          <a:prstGeom prst="roundRect">
            <a:avLst>
              <a:gd name="adj" fmla="val 0"/>
            </a:avLst>
          </a:prstGeom>
          <a:solidFill>
            <a:srgbClr val="E8772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7823200" y="2768600"/>
            <a:ext cx="3759200" cy="279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52400" indent="-152400" algn="l">
              <a:lnSpc>
                <a:spcPct val="154166"/>
              </a:lnSpc>
              <a:buClr>
                <a:srgbClr val="323E4C"/>
              </a:buClr>
              <a:buChar char="•"/>
              <a:defRPr/>
            </a:pPr>
            <a:r>
              <a:rPr lang="en-US" sz="1200" b="0" i="0" u="none" strike="noStrike">
                <a:solidFill>
                  <a:srgbClr val="323E4C"/>
                </a:solidFill>
                <a:latin typeface="Noto Sans SC"/>
                <a:ea typeface="Noto Sans SC"/>
                <a:cs typeface="Noto Sans SC"/>
                <a:sym typeface="Noto Sans SC"/>
              </a:rPr>
              <a:t>沙漠迷彩与戈壁背景融合，降低地面停放与低空飞行可见度。</a:t>
            </a:r>
            <a:endParaRPr lang="en-US" sz="1100"/>
          </a:p>
          <a:p>
            <a:pPr marL="152400" indent="-152400" algn="l">
              <a:lnSpc>
                <a:spcPct val="154166"/>
              </a:lnSpc>
              <a:buClr>
                <a:srgbClr val="323E4C"/>
              </a:buClr>
              <a:buChar char="•"/>
            </a:pPr>
            <a:r>
              <a:rPr lang="en-US" sz="1200" b="0" i="0" u="none" strike="noStrike">
                <a:solidFill>
                  <a:srgbClr val="323E4C"/>
                </a:solidFill>
                <a:latin typeface="Noto Sans SC"/>
                <a:ea typeface="Noto Sans SC"/>
                <a:cs typeface="Noto Sans SC"/>
                <a:sym typeface="Noto Sans SC"/>
              </a:rPr>
              <a:t>−40～+55 ℃ 宽温包线与防尘砂设计，裸道面即可起降。</a:t>
            </a:r>
          </a:p>
          <a:p>
            <a:pPr marL="152400" indent="-152400" algn="l">
              <a:lnSpc>
                <a:spcPct val="154166"/>
              </a:lnSpc>
              <a:buClr>
                <a:srgbClr val="323E4C"/>
              </a:buClr>
              <a:buChar char="•"/>
            </a:pPr>
            <a:r>
              <a:rPr lang="en-US" sz="1200" b="0" i="0" u="none" strike="noStrike">
                <a:solidFill>
                  <a:srgbClr val="323E4C"/>
                </a:solidFill>
                <a:latin typeface="Noto Sans SC"/>
                <a:ea typeface="Noto Sans SC"/>
                <a:cs typeface="Noto Sans SC"/>
                <a:sym typeface="Noto Sans SC"/>
              </a:rPr>
              <a:t>200 m 级滑跑支撑前沿无依托场地的高频补给。</a:t>
            </a:r>
          </a:p>
          <a:p>
            <a:pPr marL="152400" indent="-152400" algn="l">
              <a:lnSpc>
                <a:spcPct val="154166"/>
              </a:lnSpc>
              <a:buClr>
                <a:srgbClr val="323E4C"/>
              </a:buClr>
              <a:buChar char="•"/>
            </a:pPr>
            <a:r>
              <a:rPr lang="en-US" sz="1200" b="0" i="0" u="none" strike="noStrike">
                <a:solidFill>
                  <a:srgbClr val="323E4C"/>
                </a:solidFill>
                <a:latin typeface="Noto Sans SC"/>
                <a:ea typeface="Noto Sans SC"/>
                <a:cs typeface="Noto Sans SC"/>
                <a:sym typeface="Noto Sans SC"/>
              </a:rPr>
              <a:t>卫星链路保障超视距任务规划、监控与自主返航。</a:t>
            </a:r>
          </a:p>
        </p:txBody>
      </p:sp>
      <p:cxnSp>
        <p:nvCxnSpPr>
          <p:cNvPr id="11" name="Connector 11"/>
          <p:cNvCxnSpPr/>
          <p:nvPr/>
        </p:nvCxnSpPr>
        <p:spPr>
          <a:xfrm rot="-3978">
            <a:off x="609604" y="6318250"/>
            <a:ext cx="10972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CE1E7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AutoShape 12"/>
          <p:cNvSpPr/>
          <p:nvPr/>
        </p:nvSpPr>
        <p:spPr>
          <a:xfrm>
            <a:off x="609600" y="6426200"/>
            <a:ext cx="508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8C949E"/>
                </a:solidFill>
                <a:latin typeface="Noto Sans SC"/>
                <a:ea typeface="Noto Sans SC"/>
                <a:cs typeface="Noto Sans SC"/>
                <a:sym typeface="Noto Sans SC"/>
              </a:rPr>
              <a:t>银河重卡 M-139 · 大型无人运输机产品手册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0414000" y="6426200"/>
            <a:ext cx="11684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8C949E"/>
                </a:solidFill>
                <a:latin typeface="Noto Sans SC"/>
                <a:ea typeface="Noto Sans SC"/>
                <a:cs typeface="Noto Sans SC"/>
                <a:sym typeface="Noto Sans SC"/>
              </a:rPr>
              <a:t>23 / 30</a:t>
            </a:r>
            <a:endParaRPr lang="en-US" sz="11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09600" y="355600"/>
            <a:ext cx="7620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E8772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3.5 DEPLOYMENT · SNOW PLATEAU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9600" y="584200"/>
            <a:ext cx="109728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500" b="1" i="0" u="none" strike="noStrike">
                <a:solidFill>
                  <a:srgbClr val="122034"/>
                </a:solidFill>
                <a:latin typeface="Noto Sans SC"/>
                <a:ea typeface="Noto Sans SC"/>
                <a:cs typeface="Noto Sans SC"/>
                <a:sym typeface="Noto Sans SC"/>
              </a:rPr>
              <a:t>冰雪高原部署：低可视涂装与防冰除冰双保障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09600" y="1193800"/>
            <a:ext cx="508000" cy="38100"/>
          </a:xfrm>
          <a:prstGeom prst="roundRect">
            <a:avLst>
              <a:gd name="adj" fmla="val 0"/>
            </a:avLst>
          </a:prstGeom>
          <a:solidFill>
            <a:srgbClr val="E8772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62" r="62"/>
          <a:stretch>
            <a:fillRect/>
          </a:stretch>
        </p:blipFill>
        <p:spPr>
          <a:xfrm>
            <a:off x="609600" y="1600200"/>
            <a:ext cx="5283200" cy="29718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6" name="AutoShape 6"/>
          <p:cNvSpPr/>
          <p:nvPr/>
        </p:nvSpPr>
        <p:spPr>
          <a:xfrm>
            <a:off x="609600" y="4648200"/>
            <a:ext cx="52832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8C949E"/>
                </a:solidFill>
                <a:latin typeface="Noto Sans SC"/>
                <a:ea typeface="Noto Sans SC"/>
                <a:cs typeface="Noto Sans SC"/>
                <a:sym typeface="Noto Sans SC"/>
              </a:rPr>
              <a:t>蓝灰数码迷彩 · 冰雪跑道起飞</a:t>
            </a:r>
            <a:endParaRPr lang="en-US" sz="110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 l="62" r="62"/>
          <a:stretch>
            <a:fillRect/>
          </a:stretch>
        </p:blipFill>
        <p:spPr>
          <a:xfrm>
            <a:off x="6299200" y="1600200"/>
            <a:ext cx="5283200" cy="29718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8" name="AutoShape 8"/>
          <p:cNvSpPr/>
          <p:nvPr/>
        </p:nvSpPr>
        <p:spPr>
          <a:xfrm>
            <a:off x="6299200" y="4648200"/>
            <a:ext cx="52832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8C949E"/>
                </a:solidFill>
                <a:latin typeface="Noto Sans SC"/>
                <a:ea typeface="Noto Sans SC"/>
                <a:cs typeface="Noto Sans SC"/>
                <a:sym typeface="Noto Sans SC"/>
              </a:rPr>
              <a:t>白色雪地迷彩 · 高原雪山部署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09600" y="5029200"/>
            <a:ext cx="10972800" cy="939800"/>
          </a:xfrm>
          <a:prstGeom prst="roundRect">
            <a:avLst>
              <a:gd name="adj" fmla="val 0"/>
            </a:avLst>
          </a:prstGeom>
          <a:solidFill>
            <a:srgbClr val="F4F6F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838200" y="5181600"/>
            <a:ext cx="105156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1666"/>
              </a:lnSpc>
              <a:defRPr/>
            </a:pPr>
            <a:r>
              <a:rPr lang="en-US" sz="1200" b="0" i="0" u="none" strike="noStrike">
                <a:solidFill>
                  <a:srgbClr val="323E4C"/>
                </a:solidFill>
                <a:latin typeface="Noto Sans SC"/>
                <a:ea typeface="Noto Sans SC"/>
                <a:cs typeface="Noto Sans SC"/>
                <a:sym typeface="Noto Sans SC"/>
              </a:rPr>
              <a:t>雪地迷彩配合防冰除冰系统，在高原雪山与冰雪跑道保持低可视与高出勤；短距起降与宽温包线使 M-139 可在海拔 3,000 m 场地执行冬季补给、搜救与巡逻任务。</a:t>
            </a:r>
            <a:endParaRPr lang="en-US" sz="1100"/>
          </a:p>
        </p:txBody>
      </p:sp>
      <p:cxnSp>
        <p:nvCxnSpPr>
          <p:cNvPr id="11" name="Connector 11"/>
          <p:cNvCxnSpPr/>
          <p:nvPr/>
        </p:nvCxnSpPr>
        <p:spPr>
          <a:xfrm rot="-3978">
            <a:off x="609604" y="6318250"/>
            <a:ext cx="10972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CE1E7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AutoShape 12"/>
          <p:cNvSpPr/>
          <p:nvPr/>
        </p:nvSpPr>
        <p:spPr>
          <a:xfrm>
            <a:off x="609600" y="6426200"/>
            <a:ext cx="508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8C949E"/>
                </a:solidFill>
                <a:latin typeface="Noto Sans SC"/>
                <a:ea typeface="Noto Sans SC"/>
                <a:cs typeface="Noto Sans SC"/>
                <a:sym typeface="Noto Sans SC"/>
              </a:rPr>
              <a:t>银河重卡 M-139 · 大型无人运输机产品手册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0414000" y="6426200"/>
            <a:ext cx="11684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8C949E"/>
                </a:solidFill>
                <a:latin typeface="Noto Sans SC"/>
                <a:ea typeface="Noto Sans SC"/>
                <a:cs typeface="Noto Sans SC"/>
                <a:sym typeface="Noto Sans SC"/>
              </a:rPr>
              <a:t>24 / 30</a:t>
            </a:r>
            <a:endParaRPr lang="en-US" sz="11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l="62" r="6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08111E">
                  <a:alpha val="88000"/>
                </a:srgbClr>
              </a:gs>
              <a:gs pos="45000">
                <a:srgbClr val="08111E">
                  <a:alpha val="55000"/>
                </a:srgbClr>
              </a:gs>
              <a:gs pos="100000">
                <a:srgbClr val="08111E">
                  <a:alpha val="12000"/>
                </a:srgbClr>
              </a:gs>
            </a:gsLst>
            <a:lin ang="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874000" y="762000"/>
            <a:ext cx="3810000" cy="279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20000" b="1" i="0" u="none" strike="noStrike">
                <a:solidFill>
                  <a:srgbClr val="FFFFFF">
                    <a:alpha val="14118"/>
                  </a:srgbClr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04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12800" y="2692400"/>
            <a:ext cx="508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E8772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CHAPTER 04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3098800"/>
            <a:ext cx="8128000" cy="812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运营与价值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812800" y="4038600"/>
            <a:ext cx="635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FFFFFF">
                    <a:alpha val="74902"/>
                  </a:srgbClr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OPERATIONS &amp; VALUE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45230">
            <a:off x="812842" y="4514850"/>
            <a:ext cx="965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E87722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9" name="AutoShape 9"/>
          <p:cNvSpPr/>
          <p:nvPr/>
        </p:nvSpPr>
        <p:spPr>
          <a:xfrm>
            <a:off x="812800" y="4724400"/>
            <a:ext cx="685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1666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面向全球快递与国内物流的涂装方案、卡车级单位经济、空白象限市场定位，以及 36 个月双轨取证路线。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12800" y="6248400"/>
            <a:ext cx="762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FFFFFF">
                    <a:alpha val="6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民航快递涂装 · 单位经济 · 市场定位 · 取证路线</a:t>
            </a:r>
            <a:endParaRPr lang="en-US" sz="11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09600" y="355600"/>
            <a:ext cx="7620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E8772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4.1 CIVIL LIVERY · INTERNATIONAL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9600" y="584200"/>
            <a:ext cx="109728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500" b="1" i="0" u="none" strike="noStrike">
                <a:solidFill>
                  <a:srgbClr val="122034"/>
                </a:solidFill>
                <a:latin typeface="Noto Sans SC"/>
                <a:ea typeface="Noto Sans SC"/>
                <a:cs typeface="Noto Sans SC"/>
                <a:sym typeface="Noto Sans SC"/>
              </a:rPr>
              <a:t>民航快递涂装（国际）：对接全球货运航司网络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09600" y="1193800"/>
            <a:ext cx="508000" cy="38100"/>
          </a:xfrm>
          <a:prstGeom prst="roundRect">
            <a:avLst>
              <a:gd name="adj" fmla="val 0"/>
            </a:avLst>
          </a:prstGeom>
          <a:solidFill>
            <a:srgbClr val="E8772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08" r="108"/>
          <a:stretch>
            <a:fillRect/>
          </a:stretch>
        </p:blipFill>
        <p:spPr>
          <a:xfrm>
            <a:off x="609600" y="1905000"/>
            <a:ext cx="2590800" cy="14605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6" name="AutoShape 6"/>
          <p:cNvSpPr/>
          <p:nvPr/>
        </p:nvSpPr>
        <p:spPr>
          <a:xfrm>
            <a:off x="609600" y="3505200"/>
            <a:ext cx="25908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122D52"/>
                </a:solidFill>
                <a:latin typeface="Noto Sans SC"/>
                <a:ea typeface="Noto Sans SC"/>
                <a:cs typeface="Noto Sans SC"/>
                <a:sym typeface="Noto Sans SC"/>
              </a:rPr>
              <a:t>FedEx 联邦快递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533400" y="3886200"/>
            <a:ext cx="27432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9166"/>
              </a:lnSpc>
              <a:defRPr/>
            </a:pPr>
            <a:r>
              <a:rPr lang="en-US" sz="105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紫橙高识别涂装，全球最大全货机机队之一，北美干线与洲际网络。</a:t>
            </a:r>
            <a:endParaRPr lang="en-US" sz="110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08" r="108"/>
          <a:stretch>
            <a:fillRect/>
          </a:stretch>
        </p:blipFill>
        <p:spPr>
          <a:xfrm>
            <a:off x="3403600" y="1905000"/>
            <a:ext cx="2590800" cy="14605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9" name="AutoShape 9"/>
          <p:cNvSpPr/>
          <p:nvPr/>
        </p:nvSpPr>
        <p:spPr>
          <a:xfrm>
            <a:off x="3403600" y="3505200"/>
            <a:ext cx="25908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122D52"/>
                </a:solidFill>
                <a:latin typeface="Noto Sans SC"/>
                <a:ea typeface="Noto Sans SC"/>
                <a:cs typeface="Noto Sans SC"/>
                <a:sym typeface="Noto Sans SC"/>
              </a:rPr>
              <a:t>UPS 联合包裹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3327400" y="3886200"/>
            <a:ext cx="27432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9166"/>
              </a:lnSpc>
              <a:defRPr/>
            </a:pPr>
            <a:r>
              <a:rPr lang="en-US" sz="105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棕白品牌涂装，北美陆空联运与全球快递网络。</a:t>
            </a:r>
            <a:endParaRPr lang="en-US" sz="1100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5"/>
          <a:srcRect l="108" r="108"/>
          <a:stretch>
            <a:fillRect/>
          </a:stretch>
        </p:blipFill>
        <p:spPr>
          <a:xfrm>
            <a:off x="6197600" y="1905000"/>
            <a:ext cx="2590800" cy="14605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2" name="AutoShape 12"/>
          <p:cNvSpPr/>
          <p:nvPr/>
        </p:nvSpPr>
        <p:spPr>
          <a:xfrm>
            <a:off x="6197600" y="3505200"/>
            <a:ext cx="25908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122D52"/>
                </a:solidFill>
                <a:latin typeface="Noto Sans SC"/>
                <a:ea typeface="Noto Sans SC"/>
                <a:cs typeface="Noto Sans SC"/>
                <a:sym typeface="Noto Sans SC"/>
              </a:rPr>
              <a:t>DHL 敦豪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121400" y="3886200"/>
            <a:ext cx="27432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9166"/>
              </a:lnSpc>
              <a:defRPr/>
            </a:pPr>
            <a:r>
              <a:rPr lang="en-US" sz="105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黄红高识别涂装，欧洲起源的全球快递与物流网络。</a:t>
            </a:r>
            <a:endParaRPr lang="en-US" sz="1100"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6"/>
          <a:srcRect l="108" r="108"/>
          <a:stretch>
            <a:fillRect/>
          </a:stretch>
        </p:blipFill>
        <p:spPr>
          <a:xfrm>
            <a:off x="8991600" y="1905000"/>
            <a:ext cx="2590800" cy="14605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5" name="AutoShape 15"/>
          <p:cNvSpPr/>
          <p:nvPr/>
        </p:nvSpPr>
        <p:spPr>
          <a:xfrm>
            <a:off x="8991600" y="3505200"/>
            <a:ext cx="25908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122D52"/>
                </a:solidFill>
                <a:latin typeface="Noto Sans SC"/>
                <a:ea typeface="Noto Sans SC"/>
                <a:cs typeface="Noto Sans SC"/>
                <a:sym typeface="Noto Sans SC"/>
              </a:rPr>
              <a:t>中国国际货运航空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915400" y="3886200"/>
            <a:ext cx="27432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9166"/>
              </a:lnSpc>
              <a:defRPr/>
            </a:pPr>
            <a:r>
              <a:rPr lang="en-US" sz="105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白红载旗涂装，中国国际货运航空干线网络。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3978">
            <a:off x="609604" y="6318250"/>
            <a:ext cx="10972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CE1E7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AutoShape 18"/>
          <p:cNvSpPr/>
          <p:nvPr/>
        </p:nvSpPr>
        <p:spPr>
          <a:xfrm>
            <a:off x="609600" y="6426200"/>
            <a:ext cx="508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8C949E"/>
                </a:solidFill>
                <a:latin typeface="Noto Sans SC"/>
                <a:ea typeface="Noto Sans SC"/>
                <a:cs typeface="Noto Sans SC"/>
                <a:sym typeface="Noto Sans SC"/>
              </a:rPr>
              <a:t>银河重卡 M-139 · 大型无人运输机产品手册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0414000" y="6426200"/>
            <a:ext cx="11684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8C949E"/>
                </a:solidFill>
                <a:latin typeface="Noto Sans SC"/>
                <a:ea typeface="Noto Sans SC"/>
                <a:cs typeface="Noto Sans SC"/>
                <a:sym typeface="Noto Sans SC"/>
              </a:rPr>
              <a:t>26 / 30</a:t>
            </a:r>
            <a:endParaRPr lang="en-US" sz="11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09600" y="355600"/>
            <a:ext cx="7620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E8772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4.1 CIVIL LIVERY · DOMESTIC I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9600" y="584200"/>
            <a:ext cx="109728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500" b="1" i="0" u="none" strike="noStrike">
                <a:solidFill>
                  <a:srgbClr val="122034"/>
                </a:solidFill>
                <a:latin typeface="Noto Sans SC"/>
                <a:ea typeface="Noto Sans SC"/>
                <a:cs typeface="Noto Sans SC"/>
                <a:sym typeface="Noto Sans SC"/>
              </a:rPr>
              <a:t>民航快递涂装（国内一）：顺丰、邮政与圆通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09600" y="1193800"/>
            <a:ext cx="508000" cy="38100"/>
          </a:xfrm>
          <a:prstGeom prst="roundRect">
            <a:avLst>
              <a:gd name="adj" fmla="val 0"/>
            </a:avLst>
          </a:prstGeom>
          <a:solidFill>
            <a:srgbClr val="E8772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08" r="108"/>
          <a:stretch>
            <a:fillRect/>
          </a:stretch>
        </p:blipFill>
        <p:spPr>
          <a:xfrm>
            <a:off x="609600" y="1905000"/>
            <a:ext cx="2590800" cy="14605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6" name="AutoShape 6"/>
          <p:cNvSpPr/>
          <p:nvPr/>
        </p:nvSpPr>
        <p:spPr>
          <a:xfrm>
            <a:off x="609600" y="3505200"/>
            <a:ext cx="25908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122D52"/>
                </a:solidFill>
                <a:latin typeface="Noto Sans SC"/>
                <a:ea typeface="Noto Sans SC"/>
                <a:cs typeface="Noto Sans SC"/>
                <a:sym typeface="Noto Sans SC"/>
              </a:rPr>
              <a:t>顺丰速运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533400" y="3886200"/>
            <a:ext cx="27432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9166"/>
              </a:lnSpc>
              <a:defRPr/>
            </a:pPr>
            <a:r>
              <a:rPr lang="en-US" sz="105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黑白红标准涂装，国内规模领先的全货机机队。</a:t>
            </a:r>
            <a:endParaRPr lang="en-US" sz="110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08" r="108"/>
          <a:stretch>
            <a:fillRect/>
          </a:stretch>
        </p:blipFill>
        <p:spPr>
          <a:xfrm>
            <a:off x="3403600" y="1905000"/>
            <a:ext cx="2590800" cy="14605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9" name="AutoShape 9"/>
          <p:cNvSpPr/>
          <p:nvPr/>
        </p:nvSpPr>
        <p:spPr>
          <a:xfrm>
            <a:off x="3403600" y="3505200"/>
            <a:ext cx="25908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122D52"/>
                </a:solidFill>
                <a:latin typeface="Noto Sans SC"/>
                <a:ea typeface="Noto Sans SC"/>
                <a:cs typeface="Noto Sans SC"/>
                <a:sym typeface="Noto Sans SC"/>
              </a:rPr>
              <a:t>顺丰全黑特别版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3327400" y="3886200"/>
            <a:ext cx="27432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9166"/>
              </a:lnSpc>
              <a:defRPr/>
            </a:pPr>
            <a:r>
              <a:rPr lang="en-US" sz="105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全黑低可视特别涂装，适配夜间高时效任务。</a:t>
            </a:r>
            <a:endParaRPr lang="en-US" sz="1100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5"/>
          <a:srcRect l="108" r="108"/>
          <a:stretch>
            <a:fillRect/>
          </a:stretch>
        </p:blipFill>
        <p:spPr>
          <a:xfrm>
            <a:off x="6197600" y="1905000"/>
            <a:ext cx="2590800" cy="14605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2" name="AutoShape 12"/>
          <p:cNvSpPr/>
          <p:nvPr/>
        </p:nvSpPr>
        <p:spPr>
          <a:xfrm>
            <a:off x="6197600" y="3505200"/>
            <a:ext cx="25908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122D52"/>
                </a:solidFill>
                <a:latin typeface="Noto Sans SC"/>
                <a:ea typeface="Noto Sans SC"/>
                <a:cs typeface="Noto Sans SC"/>
                <a:sym typeface="Noto Sans SC"/>
              </a:rPr>
              <a:t>中国邮政 EMS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121400" y="3886200"/>
            <a:ext cx="27432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9166"/>
              </a:lnSpc>
              <a:defRPr/>
            </a:pPr>
            <a:r>
              <a:rPr lang="en-US" sz="105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白绿涂装，邮政航空干支结合的普遍服务网络。</a:t>
            </a:r>
            <a:endParaRPr lang="en-US" sz="1100"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6"/>
          <a:srcRect l="108" r="108"/>
          <a:stretch>
            <a:fillRect/>
          </a:stretch>
        </p:blipFill>
        <p:spPr>
          <a:xfrm>
            <a:off x="8991600" y="1905000"/>
            <a:ext cx="2590800" cy="14605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5" name="AutoShape 15"/>
          <p:cNvSpPr/>
          <p:nvPr/>
        </p:nvSpPr>
        <p:spPr>
          <a:xfrm>
            <a:off x="8991600" y="3505200"/>
            <a:ext cx="25908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122D52"/>
                </a:solidFill>
                <a:latin typeface="Noto Sans SC"/>
                <a:ea typeface="Noto Sans SC"/>
                <a:cs typeface="Noto Sans SC"/>
                <a:sym typeface="Noto Sans SC"/>
              </a:rPr>
              <a:t>圆通速递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915400" y="3886200"/>
            <a:ext cx="27432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9166"/>
              </a:lnSpc>
              <a:defRPr/>
            </a:pPr>
            <a:r>
              <a:rPr lang="en-US" sz="105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白紫涂装，自有航空机队与跨境电商快件网络。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3978">
            <a:off x="609604" y="6318250"/>
            <a:ext cx="10972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CE1E7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AutoShape 18"/>
          <p:cNvSpPr/>
          <p:nvPr/>
        </p:nvSpPr>
        <p:spPr>
          <a:xfrm>
            <a:off x="609600" y="6426200"/>
            <a:ext cx="508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8C949E"/>
                </a:solidFill>
                <a:latin typeface="Noto Sans SC"/>
                <a:ea typeface="Noto Sans SC"/>
                <a:cs typeface="Noto Sans SC"/>
                <a:sym typeface="Noto Sans SC"/>
              </a:rPr>
              <a:t>银河重卡 M-139 · 大型无人运输机产品手册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0414000" y="6426200"/>
            <a:ext cx="11684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8C949E"/>
                </a:solidFill>
                <a:latin typeface="Noto Sans SC"/>
                <a:ea typeface="Noto Sans SC"/>
                <a:cs typeface="Noto Sans SC"/>
                <a:sym typeface="Noto Sans SC"/>
              </a:rPr>
              <a:t>27 / 30</a:t>
            </a:r>
            <a:endParaRPr lang="en-US" sz="11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09600" y="355600"/>
            <a:ext cx="7620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E8772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4.1 CIVIL LIVERY · DOMESTIC II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9600" y="584200"/>
            <a:ext cx="109728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500" b="1" i="0" u="none" strike="noStrike">
                <a:solidFill>
                  <a:srgbClr val="122034"/>
                </a:solidFill>
                <a:latin typeface="Noto Sans SC"/>
                <a:ea typeface="Noto Sans SC"/>
                <a:cs typeface="Noto Sans SC"/>
                <a:sym typeface="Noto Sans SC"/>
              </a:rPr>
              <a:t>民航快递涂装（国内二）：电商件、快运与大件物流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09600" y="1193800"/>
            <a:ext cx="508000" cy="38100"/>
          </a:xfrm>
          <a:prstGeom prst="roundRect">
            <a:avLst>
              <a:gd name="adj" fmla="val 0"/>
            </a:avLst>
          </a:prstGeom>
          <a:solidFill>
            <a:srgbClr val="E8772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108" r="108"/>
          <a:stretch>
            <a:fillRect/>
          </a:stretch>
        </p:blipFill>
        <p:spPr>
          <a:xfrm>
            <a:off x="609600" y="1905000"/>
            <a:ext cx="2590800" cy="14605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6" name="AutoShape 6"/>
          <p:cNvSpPr/>
          <p:nvPr/>
        </p:nvSpPr>
        <p:spPr>
          <a:xfrm>
            <a:off x="609600" y="3505200"/>
            <a:ext cx="25908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122D52"/>
                </a:solidFill>
                <a:latin typeface="Noto Sans SC"/>
                <a:ea typeface="Noto Sans SC"/>
                <a:cs typeface="Noto Sans SC"/>
                <a:sym typeface="Noto Sans SC"/>
              </a:rPr>
              <a:t>极兔速递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533400" y="3886200"/>
            <a:ext cx="27432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9166"/>
              </a:lnSpc>
              <a:defRPr/>
            </a:pPr>
            <a:r>
              <a:rPr lang="en-US" sz="105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橙色涂装，跨境电商件与新兴市场快递网络。</a:t>
            </a:r>
            <a:endParaRPr lang="en-US" sz="110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l="108" r="108"/>
          <a:stretch>
            <a:fillRect/>
          </a:stretch>
        </p:blipFill>
        <p:spPr>
          <a:xfrm>
            <a:off x="3403600" y="1905000"/>
            <a:ext cx="2590800" cy="14605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9" name="AutoShape 9"/>
          <p:cNvSpPr/>
          <p:nvPr/>
        </p:nvSpPr>
        <p:spPr>
          <a:xfrm>
            <a:off x="3403600" y="3505200"/>
            <a:ext cx="25908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122D52"/>
                </a:solidFill>
                <a:latin typeface="Noto Sans SC"/>
                <a:ea typeface="Noto Sans SC"/>
                <a:cs typeface="Noto Sans SC"/>
                <a:sym typeface="Noto Sans SC"/>
              </a:rPr>
              <a:t>京东物流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3327400" y="3886200"/>
            <a:ext cx="27432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9166"/>
              </a:lnSpc>
              <a:defRPr/>
            </a:pPr>
            <a:r>
              <a:rPr lang="en-US" sz="105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红色涂装，自营仓配一体与高时效快递网络。</a:t>
            </a:r>
            <a:endParaRPr lang="en-US" sz="1100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5"/>
          <a:srcRect l="108" r="108"/>
          <a:stretch>
            <a:fillRect/>
          </a:stretch>
        </p:blipFill>
        <p:spPr>
          <a:xfrm>
            <a:off x="6197600" y="1905000"/>
            <a:ext cx="2590800" cy="14605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2" name="AutoShape 12"/>
          <p:cNvSpPr/>
          <p:nvPr/>
        </p:nvSpPr>
        <p:spPr>
          <a:xfrm>
            <a:off x="6197600" y="3505200"/>
            <a:ext cx="25908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122D52"/>
                </a:solidFill>
                <a:latin typeface="Noto Sans SC"/>
                <a:ea typeface="Noto Sans SC"/>
                <a:cs typeface="Noto Sans SC"/>
                <a:sym typeface="Noto Sans SC"/>
              </a:rPr>
              <a:t>跨越速运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121400" y="3886200"/>
            <a:ext cx="27432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9166"/>
              </a:lnSpc>
              <a:defRPr/>
            </a:pPr>
            <a:r>
              <a:rPr lang="en-US" sz="105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紫色涂装，限时快运与企业件市场。</a:t>
            </a:r>
            <a:endParaRPr lang="en-US" sz="1100"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6"/>
          <a:srcRect l="108" r="108"/>
          <a:stretch>
            <a:fillRect/>
          </a:stretch>
        </p:blipFill>
        <p:spPr>
          <a:xfrm>
            <a:off x="8991600" y="1905000"/>
            <a:ext cx="2590800" cy="14605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5" name="AutoShape 15"/>
          <p:cNvSpPr/>
          <p:nvPr/>
        </p:nvSpPr>
        <p:spPr>
          <a:xfrm>
            <a:off x="8991600" y="3505200"/>
            <a:ext cx="25908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122D52"/>
                </a:solidFill>
                <a:latin typeface="Noto Sans SC"/>
                <a:ea typeface="Noto Sans SC"/>
                <a:cs typeface="Noto Sans SC"/>
                <a:sym typeface="Noto Sans SC"/>
              </a:rPr>
              <a:t>德邦快递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915400" y="3886200"/>
            <a:ext cx="27432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9166"/>
              </a:lnSpc>
              <a:defRPr/>
            </a:pPr>
            <a:r>
              <a:rPr lang="en-US" sz="105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蓝黄涂装，大件快递与零担物流，契合跳板门滚装能力。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3978">
            <a:off x="609604" y="6318250"/>
            <a:ext cx="10972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CE1E7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AutoShape 18"/>
          <p:cNvSpPr/>
          <p:nvPr/>
        </p:nvSpPr>
        <p:spPr>
          <a:xfrm>
            <a:off x="609600" y="6426200"/>
            <a:ext cx="508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8C949E"/>
                </a:solidFill>
                <a:latin typeface="Noto Sans SC"/>
                <a:ea typeface="Noto Sans SC"/>
                <a:cs typeface="Noto Sans SC"/>
                <a:sym typeface="Noto Sans SC"/>
              </a:rPr>
              <a:t>银河重卡 M-139 · 大型无人运输机产品手册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0414000" y="6426200"/>
            <a:ext cx="11684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8C949E"/>
                </a:solidFill>
                <a:latin typeface="Noto Sans SC"/>
                <a:ea typeface="Noto Sans SC"/>
                <a:cs typeface="Noto Sans SC"/>
                <a:sym typeface="Noto Sans SC"/>
              </a:rPr>
              <a:t>28 / 30</a:t>
            </a:r>
            <a:endParaRPr lang="en-US" sz="11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09600" y="304800"/>
            <a:ext cx="7620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E8772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4.2 UNIT ECONOMICS &amp; POSITIONING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9600" y="533400"/>
            <a:ext cx="109728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122034"/>
                </a:solidFill>
                <a:latin typeface="Noto Sans SC"/>
                <a:ea typeface="Noto Sans SC"/>
                <a:cs typeface="Noto Sans SC"/>
                <a:sym typeface="Noto Sans SC"/>
              </a:rPr>
              <a:t>千万级定价 × 5.5 吨业载 × 210 m 起降，独占空白象限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09600" y="1066800"/>
            <a:ext cx="508000" cy="38100"/>
          </a:xfrm>
          <a:prstGeom prst="roundRect">
            <a:avLst>
              <a:gd name="adj" fmla="val 0"/>
            </a:avLst>
          </a:prstGeom>
          <a:solidFill>
            <a:srgbClr val="E8772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cxnSp>
        <p:nvCxnSpPr>
          <p:cNvPr id="5" name="Connector 5"/>
          <p:cNvCxnSpPr/>
          <p:nvPr/>
        </p:nvCxnSpPr>
        <p:spPr>
          <a:xfrm rot="-3978">
            <a:off x="609604" y="1263650"/>
            <a:ext cx="10972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9DEE4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609600" y="1346200"/>
            <a:ext cx="2540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700" b="1" i="0" u="none" strike="noStrike">
                <a:solidFill>
                  <a:srgbClr val="122D5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182 万元/吨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09600" y="1828800"/>
            <a:ext cx="2540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5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单位业载成本 · 全场最低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5338618">
            <a:off x="2971800" y="1695507"/>
            <a:ext cx="711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9DEE4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3632200" y="1346200"/>
            <a:ext cx="2540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700" b="1" i="0" u="none" strike="noStrike">
                <a:solidFill>
                  <a:srgbClr val="122D5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39.6%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3632200" y="1828800"/>
            <a:ext cx="2540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5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业载率 · 9 款机型中最高</a:t>
            </a:r>
            <a:endParaRPr lang="en-US" sz="1100"/>
          </a:p>
        </p:txBody>
      </p:sp>
      <p:cxnSp>
        <p:nvCxnSpPr>
          <p:cNvPr id="11" name="Connector 11"/>
          <p:cNvCxnSpPr/>
          <p:nvPr/>
        </p:nvCxnSpPr>
        <p:spPr>
          <a:xfrm rot="5338618">
            <a:off x="5867400" y="1695507"/>
            <a:ext cx="711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9DEE4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AutoShape 12"/>
          <p:cNvSpPr/>
          <p:nvPr/>
        </p:nvSpPr>
        <p:spPr>
          <a:xfrm>
            <a:off x="6527800" y="1346200"/>
            <a:ext cx="2540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700" b="1" i="0" u="none" strike="noStrike">
                <a:solidFill>
                  <a:srgbClr val="E8772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210 m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527800" y="1828800"/>
            <a:ext cx="2540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5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起降距离 · 全场最短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5338618">
            <a:off x="8763000" y="1695507"/>
            <a:ext cx="711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9DEE4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9423400" y="1346200"/>
            <a:ext cx="2540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700" b="1" i="0" u="none" strike="noStrike">
                <a:solidFill>
                  <a:srgbClr val="122D5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999 万元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9423400" y="1828800"/>
            <a:ext cx="2159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5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整机售价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3978">
            <a:off x="609604" y="2127250"/>
            <a:ext cx="10972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9DEE4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18" name="Table 18"/>
          <p:cNvGraphicFramePr>
            <a:graphicFrameLocks noGrp="1"/>
          </p:cNvGraphicFramePr>
          <p:nvPr/>
        </p:nvGraphicFramePr>
        <p:xfrm>
          <a:off x="609600" y="2235200"/>
          <a:ext cx="10972800" cy="32004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23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92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20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5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机型</a:t>
                      </a:r>
                      <a:endParaRPr lang="en-US" sz="1100"/>
                    </a:p>
                  </a:txBody>
                  <a:tcPr marL="101600" marR="101600" marT="79375" marB="793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22D5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5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起飞全重 t</a:t>
                      </a:r>
                      <a:endParaRPr lang="en-US" sz="1100"/>
                    </a:p>
                  </a:txBody>
                  <a:tcPr marL="101600" marR="101600" marT="79375" marB="793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22D5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5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业载 t</a:t>
                      </a:r>
                      <a:endParaRPr lang="en-US" sz="1100"/>
                    </a:p>
                  </a:txBody>
                  <a:tcPr marL="101600" marR="101600" marT="79375" marB="793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22D5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5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业载率</a:t>
                      </a:r>
                      <a:endParaRPr lang="en-US" sz="1100"/>
                    </a:p>
                  </a:txBody>
                  <a:tcPr marL="101600" marR="101600" marT="79375" marB="793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22D5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5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发动机配置</a:t>
                      </a:r>
                      <a:endParaRPr lang="en-US" sz="1100"/>
                    </a:p>
                  </a:txBody>
                  <a:tcPr marL="101600" marR="101600" marT="79375" marB="793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22D5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5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起降 m</a:t>
                      </a:r>
                      <a:endParaRPr lang="en-US" sz="1100"/>
                    </a:p>
                  </a:txBody>
                  <a:tcPr marL="101600" marR="101600" marT="79375" marB="793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22D5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5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价格 万元</a:t>
                      </a:r>
                      <a:endParaRPr lang="en-US" sz="1100"/>
                    </a:p>
                  </a:txBody>
                  <a:tcPr marL="101600" marR="101600" marT="79375" marB="793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22D5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5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万元 / 吨</a:t>
                      </a:r>
                      <a:endParaRPr lang="en-US" sz="1100"/>
                    </a:p>
                  </a:txBody>
                  <a:tcPr marL="101600" marR="101600" marT="79375" marB="793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22D5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塞斯纳 172S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1.16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0.25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21.6%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单发改活塞 IO-360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~450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~300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1,200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钻石 DA42-VI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2.00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0.58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29.0%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双发涡轮柴油活塞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~350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~700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1,207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塞斯纳 208B 大篷车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3.97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1.60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40.3%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单发涡桨 PT6A-114A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354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~2,000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1,250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皮拉图斯 PC-12 NGX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4.74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1.01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21.3%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单发涡桨 PT6E-67XP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~660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~3,800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3,762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哈飞 运-12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5.50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1.80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32.7%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双发涡桨 PT6A-65B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425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~2,500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1,389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比奇 空中国王 350i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6.80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1.15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16.9%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双发涡桨 PT6A-60A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~620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~5,600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4,870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塞斯纳 408 空中快车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8.62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2.72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31.6%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双发涡桨 PT6A-65SC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~1,090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~5,000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1,838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萨博 340B（二手）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13.15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3.40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25.9%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双发涡桨 GE CT7-9B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~1,300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~1,500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950" b="0" i="0" u="none" strike="noStrike">
                          <a:solidFill>
                            <a:srgbClr val="28344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441</a:t>
                      </a:r>
                      <a:endParaRPr lang="en-US" sz="1100"/>
                    </a:p>
                  </a:txBody>
                  <a:tcPr marL="101600" marR="101600" marT="85725" marB="85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F7FA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B4500A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★ 银河重卡 M-139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EE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B4500A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13.9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EE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B4500A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5.50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EE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B4500A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39.6%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EE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B4500A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　四发自研活塞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EE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B4500A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210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EE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B4500A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1,000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EE0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B4500A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182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EE0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9" name="AutoShape 19"/>
          <p:cNvSpPr/>
          <p:nvPr/>
        </p:nvSpPr>
        <p:spPr>
          <a:xfrm>
            <a:off x="609600" y="5562600"/>
            <a:ext cx="10972800" cy="431800"/>
          </a:xfrm>
          <a:prstGeom prst="roundRect">
            <a:avLst>
              <a:gd name="adj" fmla="val 0"/>
            </a:avLst>
          </a:prstGeom>
          <a:solidFill>
            <a:srgbClr val="122034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0" name="AutoShape 20"/>
          <p:cNvSpPr/>
          <p:nvPr/>
        </p:nvSpPr>
        <p:spPr>
          <a:xfrm>
            <a:off x="812800" y="5651500"/>
            <a:ext cx="105664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50" b="0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结论：同处 13 吨级，M-139 比赛博 340B 二手价还低 1/3、业载多 56%；右下「大吨位 × 低单价」象限原无在役机型，M-139 独自占据。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609600" y="6070600"/>
            <a:ext cx="10414000" cy="177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850" b="0" i="0" u="none" strike="noStrike">
                <a:solidFill>
                  <a:srgbClr val="969EA8"/>
                </a:solidFill>
                <a:latin typeface="Noto Sans SC"/>
                <a:ea typeface="Noto Sans SC"/>
                <a:cs typeface="Noto Sans SC"/>
                <a:sym typeface="Noto Sans SC"/>
              </a:rPr>
              <a:t>来源：各厂商手册、AOPA、CAAC、民航资源网；价格为新机目录价（萨博 340B 按二手市场价），起降距离为最大起飞重量下平衡场地长度；M-139 参数由项目组提供（研发中）。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10414000" y="6426200"/>
            <a:ext cx="11684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8C949E"/>
                </a:solidFill>
                <a:latin typeface="Noto Sans SC"/>
                <a:ea typeface="Noto Sans SC"/>
                <a:cs typeface="Noto Sans SC"/>
                <a:sym typeface="Noto Sans SC"/>
              </a:rPr>
              <a:t>29 / 30</a:t>
            </a:r>
            <a:endParaRPr lang="en-US" sz="11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09600" y="304800"/>
            <a:ext cx="7620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E8772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4.3 CERTIFICATION ROADMAP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9600" y="533400"/>
            <a:ext cx="109728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300" b="1" i="0" u="none" strike="noStrike">
                <a:solidFill>
                  <a:srgbClr val="122034"/>
                </a:solidFill>
                <a:latin typeface="Noto Sans SC"/>
                <a:ea typeface="Noto Sans SC"/>
                <a:cs typeface="Noto Sans SC"/>
                <a:sym typeface="Noto Sans SC"/>
              </a:rPr>
              <a:t>36 个月四阶段：SRR 已完成，2029-09 取得 TC / PC / AC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09600" y="1066800"/>
            <a:ext cx="508000" cy="38100"/>
          </a:xfrm>
          <a:prstGeom prst="roundRect">
            <a:avLst>
              <a:gd name="adj" fmla="val 0"/>
            </a:avLst>
          </a:prstGeom>
          <a:solidFill>
            <a:srgbClr val="E8772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609600" y="1320800"/>
            <a:ext cx="2590800" cy="2794000"/>
          </a:xfrm>
          <a:prstGeom prst="roundRect">
            <a:avLst>
              <a:gd name="adj" fmla="val 0"/>
            </a:avLst>
          </a:prstGeom>
          <a:solidFill>
            <a:srgbClr val="F4F6F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609600" y="1320800"/>
            <a:ext cx="2590800" cy="736600"/>
          </a:xfrm>
          <a:prstGeom prst="roundRect">
            <a:avLst>
              <a:gd name="adj" fmla="val 0"/>
            </a:avLst>
          </a:prstGeom>
          <a:solidFill>
            <a:srgbClr val="122D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787400" y="1422400"/>
            <a:ext cx="22352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01　初步设计 PDR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87400" y="1727200"/>
            <a:ext cx="22352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E8772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2026-10 ~ 2027-06 · 9 个月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87400" y="2209800"/>
            <a:ext cx="22606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9166"/>
              </a:lnSpc>
              <a:defRPr/>
            </a:pPr>
            <a:r>
              <a:rPr lang="en-US" sz="1000" b="0" i="0" u="none" strike="noStrike">
                <a:solidFill>
                  <a:srgbClr val="323E4C"/>
                </a:solidFill>
                <a:latin typeface="Noto Sans SC"/>
                <a:ea typeface="Noto Sans SC"/>
                <a:cs typeface="Noto Sans SC"/>
                <a:sym typeface="Noto Sans SC"/>
              </a:rPr>
              <a:t>CFD / 风洞、FEM、操稳、ICD 并行；发动机验证归档（重量 / SFC / 散热 / 四发同步）与 CCAR-92 专用条件 PDR 前闭合；重量余度 ≥ 340 kg。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3403600" y="1320800"/>
            <a:ext cx="2590800" cy="2794000"/>
          </a:xfrm>
          <a:prstGeom prst="roundRect">
            <a:avLst>
              <a:gd name="adj" fmla="val 0"/>
            </a:avLst>
          </a:prstGeom>
          <a:solidFill>
            <a:srgbClr val="F4F6F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3403600" y="1320800"/>
            <a:ext cx="2590800" cy="736600"/>
          </a:xfrm>
          <a:prstGeom prst="roundRect">
            <a:avLst>
              <a:gd name="adj" fmla="val 0"/>
            </a:avLst>
          </a:prstGeom>
          <a:solidFill>
            <a:srgbClr val="122D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3581400" y="1422400"/>
            <a:ext cx="22352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02　详细设计 CDR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3581400" y="1727200"/>
            <a:ext cx="22352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E8772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2027-06 ~ 2027-12 · 6 个月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3581400" y="2209800"/>
            <a:ext cx="22606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9166"/>
              </a:lnSpc>
              <a:defRPr/>
            </a:pPr>
            <a:r>
              <a:rPr lang="en-US" sz="1000" b="0" i="0" u="none" strike="noStrike">
                <a:solidFill>
                  <a:srgbClr val="323E4C"/>
                </a:solidFill>
                <a:latin typeface="Noto Sans SC"/>
                <a:ea typeface="Noto Sans SC"/>
                <a:cs typeface="Noto Sans SC"/>
                <a:sym typeface="Noto Sans SC"/>
              </a:rPr>
              <a:t>详细发图、零件级质量清单，铁鸟台启动；剩余重量余度须 ≥ 200 kg，从分组承诺余度中按顺序燃尽。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6197600" y="1320800"/>
            <a:ext cx="2590800" cy="2794000"/>
          </a:xfrm>
          <a:prstGeom prst="roundRect">
            <a:avLst>
              <a:gd name="adj" fmla="val 0"/>
            </a:avLst>
          </a:prstGeom>
          <a:solidFill>
            <a:srgbClr val="F4F6F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/>
          <p:nvPr/>
        </p:nvSpPr>
        <p:spPr>
          <a:xfrm>
            <a:off x="6197600" y="1320800"/>
            <a:ext cx="2590800" cy="736600"/>
          </a:xfrm>
          <a:prstGeom prst="roundRect">
            <a:avLst>
              <a:gd name="adj" fmla="val 0"/>
            </a:avLst>
          </a:prstGeom>
          <a:solidFill>
            <a:srgbClr val="122D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6375400" y="1422400"/>
            <a:ext cx="2413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03　原型制造与地面试验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375400" y="1727200"/>
            <a:ext cx="22352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E8772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2027-12 ~ 2028-09 · 9 个月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375400" y="2209800"/>
            <a:ext cx="22606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9166"/>
              </a:lnSpc>
              <a:defRPr/>
            </a:pPr>
            <a:r>
              <a:rPr lang="en-US" sz="1000" b="0" i="0" u="none" strike="noStrike">
                <a:solidFill>
                  <a:srgbClr val="323E4C"/>
                </a:solidFill>
                <a:latin typeface="Noto Sans SC"/>
                <a:ea typeface="Noto Sans SC"/>
                <a:cs typeface="Noto Sans SC"/>
                <a:sym typeface="Noto Sans SC"/>
              </a:rPr>
              <a:t>静力 / 疲劳 / GVT 与系统联试；T 尾颤振与 GVT 须在此阶段完成；首飞评审余度 ≥ 100 kg，包线评审方可放行。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8991600" y="1320800"/>
            <a:ext cx="2590800" cy="2794000"/>
          </a:xfrm>
          <a:prstGeom prst="roundRect">
            <a:avLst>
              <a:gd name="adj" fmla="val 0"/>
            </a:avLst>
          </a:prstGeom>
          <a:solidFill>
            <a:srgbClr val="F4F6F8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/>
          <p:nvPr/>
        </p:nvSpPr>
        <p:spPr>
          <a:xfrm>
            <a:off x="8991600" y="1320800"/>
            <a:ext cx="2590800" cy="736600"/>
          </a:xfrm>
          <a:prstGeom prst="roundRect">
            <a:avLst>
              <a:gd name="adj" fmla="val 0"/>
            </a:avLst>
          </a:prstGeom>
          <a:solidFill>
            <a:srgbClr val="E8772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2" name="AutoShape 22"/>
          <p:cNvSpPr/>
          <p:nvPr/>
        </p:nvSpPr>
        <p:spPr>
          <a:xfrm>
            <a:off x="9169400" y="1422400"/>
            <a:ext cx="2413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04　试飞与适航取证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9169400" y="1727200"/>
            <a:ext cx="22352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2028-09 ~ 2029-09 · 12 个月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9169400" y="2209800"/>
            <a:ext cx="22606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9166"/>
              </a:lnSpc>
              <a:defRPr/>
            </a:pPr>
            <a:r>
              <a:rPr lang="en-US" sz="1000" b="0" i="0" u="none" strike="noStrike">
                <a:solidFill>
                  <a:srgbClr val="323E4C"/>
                </a:solidFill>
                <a:latin typeface="Noto Sans SC"/>
                <a:ea typeface="Noto Sans SC"/>
                <a:cs typeface="Noto Sans SC"/>
                <a:sym typeface="Noto Sans SC"/>
              </a:rPr>
              <a:t>先包线扩展（OEI 单发失效、深失速改出），再科目试飞与 MoC 符合性验证，最终取得 TC / PC / AC 三证。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609600" y="4292600"/>
            <a:ext cx="5384800" cy="8382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9DEE4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6" name="AutoShape 26"/>
          <p:cNvSpPr/>
          <p:nvPr/>
        </p:nvSpPr>
        <p:spPr>
          <a:xfrm>
            <a:off x="812800" y="4419600"/>
            <a:ext cx="49784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122D52"/>
                </a:solidFill>
                <a:latin typeface="Noto Sans SC"/>
                <a:ea typeface="Noto Sans SC"/>
                <a:cs typeface="Noto Sans SC"/>
                <a:sym typeface="Noto Sans SC"/>
              </a:rPr>
              <a:t>适航路径：CCAR-92 / 25 ＋ GJB 双轨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12800" y="4699000"/>
            <a:ext cx="49784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00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5 个门限评审 SRR→PDR→CDR→首飞→取证；尽早与局方确认专用条件，建立符合性矩阵。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6197600" y="4292600"/>
            <a:ext cx="5384800" cy="8382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9DEE4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9" name="AutoShape 29"/>
          <p:cNvSpPr/>
          <p:nvPr/>
        </p:nvSpPr>
        <p:spPr>
          <a:xfrm>
            <a:off x="6400800" y="4419600"/>
            <a:ext cx="49784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 dirty="0">
                <a:solidFill>
                  <a:srgbClr val="122D52"/>
                </a:solidFill>
                <a:latin typeface="Noto Sans SC"/>
                <a:ea typeface="Noto Sans SC"/>
                <a:cs typeface="Noto Sans SC"/>
                <a:sym typeface="Noto Sans SC"/>
              </a:rPr>
              <a:t>研发投入：8.0 </a:t>
            </a:r>
            <a:r>
              <a:rPr lang="en-US" sz="1200" b="1" i="0" u="none" strike="noStrike" dirty="0" err="1">
                <a:solidFill>
                  <a:srgbClr val="122D52"/>
                </a:solidFill>
                <a:latin typeface="Noto Sans SC"/>
                <a:ea typeface="Noto Sans SC"/>
                <a:cs typeface="Noto Sans SC"/>
                <a:sym typeface="Noto Sans SC"/>
              </a:rPr>
              <a:t>亿（不含适航</a:t>
            </a:r>
            <a:r>
              <a:rPr lang="en-US" sz="1200" b="1" i="0" u="none" strike="noStrike" dirty="0">
                <a:solidFill>
                  <a:srgbClr val="122D52"/>
                </a:solidFill>
                <a:latin typeface="Noto Sans SC"/>
                <a:ea typeface="Noto Sans SC"/>
                <a:cs typeface="Noto Sans SC"/>
                <a:sym typeface="Noto Sans SC"/>
              </a:rPr>
              <a:t>）/ 10.0 </a:t>
            </a:r>
            <a:r>
              <a:rPr lang="en-US" sz="1200" b="1" i="0" u="none" strike="noStrike" dirty="0" err="1">
                <a:solidFill>
                  <a:srgbClr val="122D52"/>
                </a:solidFill>
                <a:latin typeface="Noto Sans SC"/>
                <a:ea typeface="Noto Sans SC"/>
                <a:cs typeface="Noto Sans SC"/>
                <a:sym typeface="Noto Sans SC"/>
              </a:rPr>
              <a:t>亿（含适航</a:t>
            </a:r>
            <a:r>
              <a:rPr lang="en-US" sz="1200" b="1" i="0" u="none" strike="noStrike" dirty="0">
                <a:solidFill>
                  <a:srgbClr val="122D52"/>
                </a:solidFill>
                <a:latin typeface="Noto Sans SC"/>
                <a:ea typeface="Noto Sans SC"/>
                <a:cs typeface="Noto Sans SC"/>
                <a:sym typeface="Noto Sans SC"/>
              </a:rPr>
              <a:t>）</a:t>
            </a:r>
            <a:endParaRPr lang="en-US" sz="1100" dirty="0"/>
          </a:p>
        </p:txBody>
      </p:sp>
      <p:sp>
        <p:nvSpPr>
          <p:cNvPr id="30" name="AutoShape 30"/>
          <p:cNvSpPr/>
          <p:nvPr/>
        </p:nvSpPr>
        <p:spPr>
          <a:xfrm>
            <a:off x="6400800" y="4699000"/>
            <a:ext cx="49784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000" b="0" i="0" u="none" strike="noStrike">
                <a:solidFill>
                  <a:srgbClr val="5C6876"/>
                </a:solidFill>
                <a:latin typeface="Noto Sans SC"/>
                <a:ea typeface="Noto Sans SC"/>
                <a:cs typeface="Noto Sans SC"/>
                <a:sym typeface="Noto Sans SC"/>
              </a:rPr>
              <a:t>样机单机成本上限 2,000 万元，小批量阶段降至 1,200 万元。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0" y="5384800"/>
            <a:ext cx="12192000" cy="14732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0C182A">
                  <a:alpha val="100000"/>
                </a:srgbClr>
              </a:gs>
              <a:gs pos="100000">
                <a:srgbClr val="122D52">
                  <a:alpha val="100000"/>
                </a:srgbClr>
              </a:gs>
            </a:gsLst>
            <a:lin ang="270000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2" name="AutoShape 32"/>
          <p:cNvSpPr/>
          <p:nvPr/>
        </p:nvSpPr>
        <p:spPr>
          <a:xfrm>
            <a:off x="5537200" y="5740400"/>
            <a:ext cx="1117600" cy="38100"/>
          </a:xfrm>
          <a:prstGeom prst="roundRect">
            <a:avLst>
              <a:gd name="adj" fmla="val 0"/>
            </a:avLst>
          </a:prstGeom>
          <a:solidFill>
            <a:srgbClr val="E8772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3" name="AutoShape 33"/>
          <p:cNvSpPr/>
          <p:nvPr/>
        </p:nvSpPr>
        <p:spPr>
          <a:xfrm>
            <a:off x="1016000" y="5918200"/>
            <a:ext cx="10160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1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银河重卡 M-139　让航空货运的成本，逼近公路运输</a:t>
            </a:r>
            <a:endParaRPr lang="en-US" sz="1100"/>
          </a:p>
        </p:txBody>
      </p:sp>
      <p:sp>
        <p:nvSpPr>
          <p:cNvPr id="34" name="AutoShape 34"/>
          <p:cNvSpPr/>
          <p:nvPr/>
        </p:nvSpPr>
        <p:spPr>
          <a:xfrm>
            <a:off x="1016000" y="6400800"/>
            <a:ext cx="10160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FFFFFF">
                    <a:alpha val="60000"/>
                  </a:srgbClr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GALAXY HEAVY HAULER M-139 · PRODUCT BROCHURE · END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10871200" y="6400800"/>
            <a:ext cx="762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900" b="0" i="0" u="none" strike="noStrike">
                <a:solidFill>
                  <a:srgbClr val="FFFFFF">
                    <a:alpha val="54902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30 / 30</a:t>
            </a:r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4176</Words>
  <Application>Microsoft Office PowerPoint</Application>
  <PresentationFormat>宽屏</PresentationFormat>
  <Paragraphs>927</Paragraphs>
  <Slides>30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30</vt:i4>
      </vt:variant>
    </vt:vector>
  </HeadingPairs>
  <TitlesOfParts>
    <vt:vector size="36" baseType="lpstr">
      <vt:lpstr>Noto Sans SC</vt:lpstr>
      <vt:lpstr>Arial</vt:lpstr>
      <vt:lpstr>Barlow Condensed</vt:lpstr>
      <vt:lpstr>Cambria Math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liu angela</cp:lastModifiedBy>
  <cp:revision>10</cp:revision>
  <dcterms:modified xsi:type="dcterms:W3CDTF">2026-09-19T16:00:05Z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{"Label":"1","ContentProducer":"001191110102MACQD9K64010000","ProduceID":"7686442277632560075","ReservedCode1":"","ContentPropagator":"","PropagateID":"","ReservedCode2":""}</vt:lpwstr>
  </property>
</Properties>
</file>